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1" r:id="rId4"/>
    <p:sldMasterId id="2147483672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</p:sldIdLst>
  <p:sldSz cy="5143500" cx="9144000"/>
  <p:notesSz cx="6858000" cy="9144000"/>
  <p:embeddedFontLst>
    <p:embeddedFont>
      <p:font typeface="Average"/>
      <p:regular r:id="rId43"/>
    </p:embeddedFont>
    <p:embeddedFont>
      <p:font typeface="Oswald"/>
      <p:regular r:id="rId44"/>
      <p:bold r:id="rId4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20" Type="http://schemas.openxmlformats.org/officeDocument/2006/relationships/slide" Target="slides/slide14.xml"/><Relationship Id="rId42" Type="http://schemas.openxmlformats.org/officeDocument/2006/relationships/slide" Target="slides/slide36.xml"/><Relationship Id="rId41" Type="http://schemas.openxmlformats.org/officeDocument/2006/relationships/slide" Target="slides/slide35.xml"/><Relationship Id="rId22" Type="http://schemas.openxmlformats.org/officeDocument/2006/relationships/slide" Target="slides/slide16.xml"/><Relationship Id="rId44" Type="http://schemas.openxmlformats.org/officeDocument/2006/relationships/font" Target="fonts/Oswald-regular.fntdata"/><Relationship Id="rId21" Type="http://schemas.openxmlformats.org/officeDocument/2006/relationships/slide" Target="slides/slide15.xml"/><Relationship Id="rId43" Type="http://schemas.openxmlformats.org/officeDocument/2006/relationships/font" Target="fonts/Average-regular.fntdata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45" Type="http://schemas.openxmlformats.org/officeDocument/2006/relationships/font" Target="fonts/Oswald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slide" Target="slides/slide29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slide" Target="slides/slide31.xml"/><Relationship Id="rId14" Type="http://schemas.openxmlformats.org/officeDocument/2006/relationships/slide" Target="slides/slide8.xml"/><Relationship Id="rId36" Type="http://schemas.openxmlformats.org/officeDocument/2006/relationships/slide" Target="slides/slide30.xml"/><Relationship Id="rId17" Type="http://schemas.openxmlformats.org/officeDocument/2006/relationships/slide" Target="slides/slide11.xml"/><Relationship Id="rId39" Type="http://schemas.openxmlformats.org/officeDocument/2006/relationships/slide" Target="slides/slide33.xml"/><Relationship Id="rId16" Type="http://schemas.openxmlformats.org/officeDocument/2006/relationships/slide" Target="slides/slide10.xml"/><Relationship Id="rId38" Type="http://schemas.openxmlformats.org/officeDocument/2006/relationships/slide" Target="slides/slide32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ec1c8c1def_2_5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ec1c8c1def_2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ec1c8c1def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ec1c8c1def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ec1c8c1def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ec1c8c1def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165. FRANCO, Divaldo Pereira. Estudos espíritas. Pelo Espírito Joanna de Ângelis. 9. ed. 4. imp. Brasília: FEB, 2015. cap. 24 – Família.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ec1c8c1def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ec1c8c1def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ec1c8c1def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ec1c8c1def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166. XAVIER, Francisco Cândido. Vida e sexo. Pelo Espírito Emmanuel. 27. ed. 3. imp. Brasília: FEB, 2016. cap. 2 – Família.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ec1c8c1def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ec1c8c1def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ec1c8c1def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ec1c8c1def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ec1c8c1def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ec1c8c1def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167. KARDEC, Allan. O evangelho segundo o espiritismo. Trad. Guillon Ribeiro. 131. ed. 14. imp. (Edição Histórica). Brasília: FEB, 2019. cap. 14, it. 8.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ec1c8c1def_0_1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3ec1c8c1def_0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ec1c8c1def_0_1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3ec1c8c1def_0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ec1c8c1def_0_1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3ec1c8c1def_0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ec1c8c1def_2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ec1c8c1def_2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ec1c8c1def_0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3ec1c8c1def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168. XAVIER, Francisco Cândido. Vida e sexo. Pelo Espírito Emmanuel. 27. ed. 3. imp. Brasília: FEB, 2016. cap. 2 – Família.</a:t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3ec1c8c1def_0_1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3ec1c8c1def_0_1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3ec1c8c1def_0_1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3ec1c8c1def_0_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169. KARDEC, Allan. O evangelho segundo o espiritismo. Trad. Guillon Ribeiro. 131. ed. 14. imp. (Edição Histórica). Brasília: FEB, 2019. cap. 14, it. 9.</a:t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3ec1c8c1def_0_1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3ec1c8c1def_0_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3ec1c8c1def_0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3ec1c8c1def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170. XAVIER, Francisco Cândido. Pensamento e vida. Pelo Espírito Emmanuel. 19. ed. 4. imp. Brasília: FEB, 2016. cap. 12 –Família.</a:t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3ec1c8c1def_0_1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3ec1c8c1def_0_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171. FRANCO, Divaldo Pereira. Estudos espíritas. Pelo Espírito Joanna de Ângelis. 9. ed. 4. imp. Brasília: FEB, 2015. cap. 24 – Família.</a:t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3ec1c8c1def_0_1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3ec1c8c1def_0_1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3ec1c8c1def_0_1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3ec1c8c1def_0_1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3ec1c8c1def_0_1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3ec1c8c1def_0_1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3ec1c8c1def_0_1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Google Shape;274;g3ec1c8c1def_0_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ec1c8c1def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ec1c8c1def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3ec1c8c1def_0_1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Google Shape;280;g3ec1c8c1def_0_1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172. SOUZA, Dalva Silva. Os caminhos do amor. 3. ed. 1. imp. Brasília: FEB, 2014. cap. 5 – Juventude – tempo de fazer escolhas, it. 5.9 A família nos tempos ­modernos.</a:t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3ec1c8c1def_2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3ec1c8c1def_2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3ec1c8c1def_2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3ec1c8c1def_2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ec1c8c1def_2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3ec1c8c1def_2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3ec1c8c1de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3ec1c8c1de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3ec1c8c1def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3ec1c8c1def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3ec1c8c1def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Google Shape;316;g3ec1c8c1def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ec1c8c1def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ec1c8c1def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160. KARDEC, Allan. O livro dos espíritos. Trad. Guillon Ribeiro. 93. ed. 9. imp. (Edição Histórica). Brasília: FEB, 2019. q. 774.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ec1c8c1def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ec1c8c1def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161. CALLIGARIS, Rodolfo. As leis morais. 15. ed. 5. imp. Brasília: FEB, 2016. cap. 27 – A Família.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162. KARDEC, Allan. O livro dos espíritos. Trad. Guillon Ribeiro. 93. ed. 9. imp. (Edição Histórica). Brasília: FEB, 2019. q. 775.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ec1c8c1def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ec1c8c1def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ec1c8c1def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ec1c8c1def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163. XAVIER, Francisco Cândido. Vida e sexo. Pelo Espírito Emmanuel. 27. ed. 3. imp. Brasília: FEB, 2016. cap. 2 – Família.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ec1c8c1def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ec1c8c1def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164. XAVIER, Francisco Cândido. Vida e sexo. Pelo Espírito Emmanuel. 27. ed. 3. imp. Brasília: FEB, 2016. cap. 17 – Aborto.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ec1c8c1def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ec1c8c1def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oogle Shape;55;p14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56" name="Google Shape;56;p14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" name="Google Shape;57;p14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14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14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60" name="Google Shape;60;p14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300"/>
              <a:buChar char="●"/>
              <a:defRPr sz="2300">
                <a:solidFill>
                  <a:schemeClr val="lt2"/>
                </a:solidFill>
              </a:defRPr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700"/>
              <a:buChar char="○"/>
              <a:defRPr>
                <a:solidFill>
                  <a:schemeClr val="accent3"/>
                </a:solidFill>
              </a:defRPr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700"/>
              <a:buChar char="■"/>
              <a:defRPr>
                <a:solidFill>
                  <a:schemeClr val="accent3"/>
                </a:solidFill>
              </a:defRPr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700"/>
              <a:buChar char="●"/>
              <a:defRPr>
                <a:solidFill>
                  <a:schemeClr val="accent3"/>
                </a:solidFill>
              </a:defRPr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700"/>
              <a:buChar char="○"/>
              <a:defRPr>
                <a:solidFill>
                  <a:schemeClr val="accent3"/>
                </a:solidFill>
              </a:defRPr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700"/>
              <a:buChar char="■"/>
              <a:defRPr>
                <a:solidFill>
                  <a:schemeClr val="accent3"/>
                </a:solidFill>
              </a:defRPr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700"/>
              <a:buChar char="●"/>
              <a:defRPr>
                <a:solidFill>
                  <a:schemeClr val="accent3"/>
                </a:solidFill>
              </a:defRPr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700"/>
              <a:buChar char="○"/>
              <a:defRPr>
                <a:solidFill>
                  <a:schemeClr val="accent3"/>
                </a:solidFill>
              </a:defRPr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700"/>
              <a:buChar char="■"/>
              <a:defRPr>
                <a:solidFill>
                  <a:schemeClr val="accent3"/>
                </a:solidFill>
              </a:defRPr>
            </a:lvl9pPr>
          </a:lstStyle>
          <a:p/>
        </p:txBody>
      </p:sp>
      <p:sp>
        <p:nvSpPr>
          <p:cNvPr id="68" name="Google Shape;68;p1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rpo Início">
  <p:cSld name="TITLE_AND_BODY_1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300"/>
              <a:buChar char="●"/>
              <a:defRPr sz="2300">
                <a:solidFill>
                  <a:schemeClr val="lt2"/>
                </a:solidFill>
              </a:defRPr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700"/>
              <a:buChar char="○"/>
              <a:defRPr>
                <a:solidFill>
                  <a:schemeClr val="accent3"/>
                </a:solidFill>
              </a:defRPr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700"/>
              <a:buChar char="■"/>
              <a:defRPr>
                <a:solidFill>
                  <a:schemeClr val="accent3"/>
                </a:solidFill>
              </a:defRPr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700"/>
              <a:buChar char="●"/>
              <a:defRPr>
                <a:solidFill>
                  <a:schemeClr val="accent3"/>
                </a:solidFill>
              </a:defRPr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700"/>
              <a:buChar char="○"/>
              <a:defRPr>
                <a:solidFill>
                  <a:schemeClr val="accent3"/>
                </a:solidFill>
              </a:defRPr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700"/>
              <a:buChar char="■"/>
              <a:defRPr>
                <a:solidFill>
                  <a:schemeClr val="accent3"/>
                </a:solidFill>
              </a:defRPr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700"/>
              <a:buChar char="●"/>
              <a:defRPr>
                <a:solidFill>
                  <a:schemeClr val="accent3"/>
                </a:solidFill>
              </a:defRPr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700"/>
              <a:buChar char="○"/>
              <a:defRPr>
                <a:solidFill>
                  <a:schemeClr val="accent3"/>
                </a:solidFill>
              </a:defRPr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700"/>
              <a:buChar char="■"/>
              <a:defRPr>
                <a:solidFill>
                  <a:schemeClr val="accent3"/>
                </a:solidFill>
              </a:defRPr>
            </a:lvl9pPr>
          </a:lstStyle>
          <a:p/>
        </p:txBody>
      </p:sp>
      <p:sp>
        <p:nvSpPr>
          <p:cNvPr id="72" name="Google Shape;72;p1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61950" lvl="1" marL="9144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76" name="Google Shape;76;p1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61950" lvl="1" marL="9144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77" name="Google Shape;77;p1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83" name="Google Shape;83;p2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84" name="Google Shape;84;p2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1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7" name="Google Shape;87;p2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2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90" name="Google Shape;90;p22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1" name="Google Shape;91;p22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92" name="Google Shape;92;p22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None/>
              <a:defRPr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93" name="Google Shape;93;p22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Char char="●"/>
              <a:defRPr>
                <a:solidFill>
                  <a:schemeClr val="lt1"/>
                </a:solidFill>
              </a:defRPr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Char char="○"/>
              <a:defRPr>
                <a:solidFill>
                  <a:schemeClr val="lt1"/>
                </a:solidFill>
              </a:defRPr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Char char="■"/>
              <a:defRPr>
                <a:solidFill>
                  <a:schemeClr val="lt1"/>
                </a:solidFill>
              </a:defRPr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Char char="●"/>
              <a:defRPr>
                <a:solidFill>
                  <a:schemeClr val="lt1"/>
                </a:solidFill>
              </a:defRPr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Char char="○"/>
              <a:defRPr>
                <a:solidFill>
                  <a:schemeClr val="lt1"/>
                </a:solidFill>
              </a:defRPr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Char char="■"/>
              <a:defRPr>
                <a:solidFill>
                  <a:schemeClr val="lt1"/>
                </a:solidFill>
              </a:defRPr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Char char="●"/>
              <a:defRPr>
                <a:solidFill>
                  <a:schemeClr val="lt1"/>
                </a:solidFill>
              </a:defRPr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Char char="○"/>
              <a:defRPr>
                <a:solidFill>
                  <a:schemeClr val="lt1"/>
                </a:solidFill>
              </a:defRPr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94" name="Google Shape;94;p2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97" name="Google Shape;97;p2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4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00" name="Google Shape;100;p24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74650" lvl="0" marL="4572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01" name="Google Shape;101;p2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Oswald"/>
              <a:buNone/>
              <a:defRPr sz="2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746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verage"/>
              <a:buChar char="●"/>
              <a:defRPr sz="230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verage"/>
              <a:buChar char="○"/>
              <a:defRPr sz="170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verage"/>
              <a:buChar char="■"/>
              <a:defRPr sz="170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verage"/>
              <a:buChar char="●"/>
              <a:defRPr sz="170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verage"/>
              <a:buChar char="○"/>
              <a:defRPr sz="170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verage"/>
              <a:buChar char="■"/>
              <a:defRPr sz="170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verage"/>
              <a:buChar char="●"/>
              <a:defRPr sz="170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verage"/>
              <a:buChar char="○"/>
              <a:defRPr sz="170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verage"/>
              <a:buChar char="■"/>
              <a:defRPr sz="1700">
                <a:solidFill>
                  <a:schemeClr val="dk1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6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6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Estudo Sistematizado da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Doutrina Espírita</a:t>
            </a:r>
            <a:endParaRPr/>
          </a:p>
        </p:txBody>
      </p:sp>
      <p:sp>
        <p:nvSpPr>
          <p:cNvPr id="109" name="Google Shape;109;p26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300">
                <a:solidFill>
                  <a:schemeClr val="dk1"/>
                </a:solidFill>
              </a:rPr>
              <a:t>Núcleo Espírita Caminheiros da Luz</a:t>
            </a:r>
            <a:endParaRPr sz="23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163" name="Google Shape;163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pt-BR"/>
              <a:t>A família tem suas próprias leis, que consubstanciam as regras do bom comportamento dentro do impositivo do respeito ético, recíproco entre os seus membros, favorável à perfeita harmonia que deve vigorar sob o mesmo teto em que se agasalham os que se consorciam.</a:t>
            </a:r>
            <a:endParaRPr i="1"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/>
              <a:t>[...]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169" name="Google Shape;169;p3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pt-BR"/>
              <a:t>O lar, no entanto, não pode ser configurado como a edificação material, capaz de oferecer segurança e paz aos que aí se resguardam. </a:t>
            </a:r>
            <a:r>
              <a:rPr lang="pt-BR"/>
              <a:t>[...]</a:t>
            </a:r>
            <a:r>
              <a:rPr baseline="30000" lang="pt-BR"/>
              <a:t>165</a:t>
            </a:r>
            <a:endParaRPr baseline="30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175" name="Google Shape;175;p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pt-BR"/>
              <a:t>Habitualmente – nunca sempre – somos nós mesmos quem planifica a formação da família, antes do renascimento terrestre, com o amparo e a supervisão de instrutores beneméritos, à maneira da casa que levantamos no mundo, com o apoio de arquitetos e técnicos distintos.</a:t>
            </a:r>
            <a:endParaRPr i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181" name="Google Shape;181;p3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pt-BR"/>
              <a:t>Comumente chamamos a nós antigos companheiros de aventuras infelizes, programando-lhes a volta em nosso convívio, a prometer-lhes socorro e oportu- nidade, em que se lhes reedifique a esperança de elevação e resgate, burilamento e melhoria.</a:t>
            </a:r>
            <a:r>
              <a:rPr baseline="30000" lang="pt-BR"/>
              <a:t>166</a:t>
            </a:r>
            <a:endParaRPr baseline="30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187" name="Google Shape;187;p3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É importante considerar, entretanto, que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/>
              <a:t>[...]</a:t>
            </a:r>
            <a:r>
              <a:rPr i="1" lang="pt-BR"/>
              <a:t> Não são os da consanguinidade os verdadeiros laços de família, e sim os da simpatia e da comunhão de ideias, os quais prendem os Espíritos antes, durante e depois de suas encarnações. Segue-se que dois seres nascidos de pais diferentes podem ser mais irmãos pelo Espírito, do que se o fossem pelo sangue. </a:t>
            </a:r>
            <a:endParaRPr i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193" name="Google Shape;193;p4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pt-BR"/>
              <a:t>Podem então atrair-se, buscar-se, sentir prazer quando juntos, ao passo que dois irmãos consanguíneos podem repelir-se, conforme se observa todos os dias: problema moral que só o Espiritismo podia resolver pela pluralidade das existências.</a:t>
            </a:r>
            <a:endParaRPr i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199" name="Google Shape;199;p4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pt-BR"/>
              <a:t>Há, pois, duas espécies de famílias: as famílias pelos laços espirituais e as famílias pelos laços corporais. Duráveis, as primeiras se fortalecem pela purificação e se perpetuam no mundo dos Espíritos, através das várias migrações da alma; as segundas, frágeis como a matéria, se extinguem com o tempo e muitas vezes se dissolvem moralmente, já na existência atual. </a:t>
            </a:r>
            <a:r>
              <a:rPr lang="pt-BR"/>
              <a:t>[...]</a:t>
            </a:r>
            <a:r>
              <a:rPr baseline="30000" lang="pt-BR"/>
              <a:t>167</a:t>
            </a:r>
            <a:endParaRPr baseline="300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205" name="Google Shape;205;p4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pt-BR"/>
              <a:t>Por intermédio da paternidade e da maternidade, o homem e a mulher adquirem mais amplos créditos da vida superior.</a:t>
            </a:r>
            <a:endParaRPr i="1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/>
              <a:t>[...]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pt-BR"/>
              <a:t>Os filhos são liames de amor conscientizado que lhes granjeiam proteção mais extensa do mundo maior, uma vez que todos nós integramos grupos afins.</a:t>
            </a:r>
            <a:endParaRPr i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4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211" name="Google Shape;211;p4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pt-BR"/>
              <a:t>Na arena terrestre, é justo que determinada criatura se faça assistida por outras que lhe respiram a mesma faixa de interesse afetivo. De modo idêntico, é natural que as inteligências domiciliadas nas esferas superiores se consagrem a resguardar e guiar aqueles companheiros de experiência, volvidos à reencarnação para fins de progresso e burilamento.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4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217" name="Google Shape;217;p4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pt-BR"/>
              <a:t>A parentela no planeta faz-se filtro da família espiritual sediada além da existência física, mantendo os laços preexistentes entre aqueles que lhe comungam o clima.</a:t>
            </a:r>
            <a:endParaRPr i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7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MÓDULO </a:t>
            </a:r>
            <a:r>
              <a:rPr lang="pt-BR"/>
              <a:t>XIII</a:t>
            </a:r>
            <a:endParaRPr/>
          </a:p>
        </p:txBody>
      </p:sp>
      <p:sp>
        <p:nvSpPr>
          <p:cNvPr id="115" name="Google Shape;115;p27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Lei de Sociedade e Lei do Trabalho</a:t>
            </a:r>
            <a:endParaRPr/>
          </a:p>
        </p:txBody>
      </p:sp>
      <p:sp>
        <p:nvSpPr>
          <p:cNvPr id="116" name="Google Shape;116;p27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ROTEIRO 2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/>
              <a:t>Vida em família e laços de parentesco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223" name="Google Shape;223;p4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pt-BR"/>
              <a:t>Arraigada nas vidas passadas de todos aqueles que a compõem, a família terrestre é formada, assim, de agentes diversos, porquanto nela se reencontram, comumente, afetos e desafetos, amigos e inimigos, para os ajustes e reajustes indispensáveis, ante as leis do destino.</a:t>
            </a:r>
            <a:r>
              <a:rPr baseline="30000" lang="pt-BR"/>
              <a:t>168</a:t>
            </a:r>
            <a:endParaRPr baseline="300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4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229" name="Google Shape;229;p4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pt-BR"/>
              <a:t>Formam famílias os Espíritos que a analogia dos gostos, a identidade do progresso moral e a afeição induzem a reunir-se. Esses mesmos Espíritos, em suas migrações terrenas, se buscam, para se gruparem, como o fazem no Espaço, originando-se daí as famílias unidas e homogêneas. Se, nas suas peregrinações, acontece ficarem temporariamente separados, mais tarde tornam a encontrar-se, venturosos pelos novos progressos que realizaram. </a:t>
            </a:r>
            <a:endParaRPr i="1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235" name="Google Shape;235;p4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pt-BR"/>
              <a:t>Mas como não lhes cumpre trabalhar apenas para si, permite Deus que Espíritos menos adiantados encarnem entre eles, a fim de receberem conselhos e bons exemplos, a bem de seu progresso. Esses Espíritos se tornam, por vezes, causa de perturbação no meio daqueles outros, o que constitui para estes a prova e a tarefa a desempenhar.</a:t>
            </a:r>
            <a:r>
              <a:rPr baseline="30000" lang="pt-BR"/>
              <a:t>169</a:t>
            </a:r>
            <a:endParaRPr baseline="300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4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241" name="Google Shape;241;p4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pt-BR"/>
              <a:t>É assim que na esfera do grupo consanguíneo o Espírito reencarnado segue ao encontro dos laços que entreteceu para si próprio, na linha mental em que se lhe caracterizam as tendências.</a:t>
            </a:r>
            <a:endParaRPr i="1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4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247" name="Google Shape;247;p4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pt-BR"/>
              <a:t>A chamada hereditariedade psicológica é, por isso, de algum modo, a natural aglutinação dos Espíritos que se afinam nas mesmas atividades e inclinações.</a:t>
            </a:r>
            <a:r>
              <a:rPr baseline="30000" lang="pt-BR"/>
              <a:t>170</a:t>
            </a:r>
            <a:endParaRPr baseline="300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5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253" name="Google Shape;253;p5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pt-BR"/>
              <a:t>Modernamente, ante a precipitação dos conceitos que generalizam na vulgaridade os valores éticos, tem-se a impressão de que paira rude ameaça sobre a estabilidade da família. Mais do que nunca, porém, o conjunto doméstico se deve impor para a sobrevivência em benefício da soberania da própria Humanidade.</a:t>
            </a:r>
            <a:r>
              <a:rPr baseline="30000" lang="pt-BR"/>
              <a:t>171</a:t>
            </a:r>
            <a:endParaRPr baseline="300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5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259" name="Google Shape;259;p5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pt-BR"/>
              <a:t>Atualmente, na fase de aferição de valores morais por que passa a Humanidade, é comum ouvir a voz da imaturidade e do pessimismo anunciando a extinção da família. Entretanto,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5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265" name="Google Shape;265;p5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pt-BR"/>
              <a:t>Devemos tranquilizar </a:t>
            </a:r>
            <a:r>
              <a:rPr lang="pt-BR"/>
              <a:t>[...]</a:t>
            </a:r>
            <a:r>
              <a:rPr i="1" lang="pt-BR"/>
              <a:t> os nossos corações, porque a família não está em extinção, o processo é de transformação. A vulnerabilidade do bebê humano e sua dependência dos cuidados do adulto são indícios muito fortes de que a família é uma necessidade psicofísica do homem e, portanto, será difícil imaginar um sistema social sem essa instituição básica.</a:t>
            </a:r>
            <a:endParaRPr i="1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5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271" name="Google Shape;271;p5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pt-BR"/>
              <a:t>O fato de ser a instituição familiar uma necessidade do homem não significa, contudo, que ela seja imutável. A família já se modificou muito desde a fase da sociedade predominantemente agrícola até os dias de hoje. Estamos assistindo a uma nova transformação. Toda mudança sempre acarreta um momento de desorganização e talvez daí tenha surgido a ideia de que a família está se desmoronando, desestruturando-se, extinguindo-se.</a:t>
            </a:r>
            <a:endParaRPr i="1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5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277" name="Google Shape;277;p5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pt-BR"/>
              <a:t>Algumas pessoas se sentem tão abaladas por essa desordem transitória, que se aferram a um modo de viver já ultrapassado, na tentativa de preservar valores decadentes, acreditando defender assim os interesses da coletividade. Outras se aproveitam da oportunidade para extravasar seus próprios impulsos desequilibrados. </a:t>
            </a:r>
            <a:endParaRPr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8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5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283" name="Google Shape;283;p5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pt-BR"/>
              <a:t>Entretanto, o indivíduo que consegue ver o panorama social de um ponto mais elevado, que já desenvolveu a capacidade de pensar criticamente, pode discernir com mais facilidade acerca dos valores a serem preservados, separando-os daqueles que devem ser descartados, contribuindo, desse modo, para a consolidação do progresso. </a:t>
            </a:r>
            <a:r>
              <a:rPr lang="pt-BR"/>
              <a:t>[...]</a:t>
            </a:r>
            <a:r>
              <a:rPr baseline="30000" lang="pt-BR"/>
              <a:t>172</a:t>
            </a:r>
            <a:endParaRPr baseline="300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56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Próximo Encontro</a:t>
            </a:r>
            <a:endParaRPr/>
          </a:p>
        </p:txBody>
      </p:sp>
      <p:sp>
        <p:nvSpPr>
          <p:cNvPr id="289" name="Google Shape;289;p56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Participe também da nossa conversa no Whatsapp!</a:t>
            </a:r>
            <a:endParaRPr/>
          </a:p>
        </p:txBody>
      </p:sp>
      <p:sp>
        <p:nvSpPr>
          <p:cNvPr id="290" name="Google Shape;290;p56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pt-BR"/>
              <a:t>MÓDULO XIII: </a:t>
            </a:r>
            <a:br>
              <a:rPr lang="pt-BR"/>
            </a:br>
            <a:r>
              <a:rPr lang="pt-BR"/>
              <a:t>Lei de Sociedade e Lei do Trabalho</a:t>
            </a:r>
            <a:br>
              <a:rPr lang="pt-BR"/>
            </a:br>
            <a:br>
              <a:rPr lang="pt-BR"/>
            </a:br>
            <a:r>
              <a:rPr lang="pt-BR"/>
              <a:t>ROTEIRO 3:</a:t>
            </a:r>
            <a:br>
              <a:rPr lang="pt-BR"/>
            </a:br>
            <a:r>
              <a:rPr lang="pt-BR"/>
              <a:t>Necessidade do trabalho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57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Referências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5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Referências</a:t>
            </a:r>
            <a:endParaRPr/>
          </a:p>
        </p:txBody>
      </p:sp>
      <p:sp>
        <p:nvSpPr>
          <p:cNvPr id="301" name="Google Shape;301;p5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 startAt="160"/>
            </a:pPr>
            <a:r>
              <a:rPr lang="pt-BR"/>
              <a:t>KARDEC, Allan. O livro dos espíritos. Trad. Guillon Ribeiro. 93. ed. 9. imp. (Edição Histórica). Brasília: FEB, 2019. q. 774.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 startAt="160"/>
            </a:pPr>
            <a:r>
              <a:rPr lang="pt-BR"/>
              <a:t>CALLIGARIS, Rodolfo. As leis morais. 15. ed. 5. imp. Brasília: FEB, 2016. cap. 27 – A Família.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 startAt="160"/>
            </a:pPr>
            <a:r>
              <a:rPr lang="pt-BR"/>
              <a:t>KARDEC, Allan. O livro dos espíritos. Trad. Guillon Ribeiro. 93. ed. 9. imp. (Edição Histórica). Brasília: FEB, 2019. q. 775.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 startAt="160"/>
            </a:pPr>
            <a:r>
              <a:rPr lang="pt-BR"/>
              <a:t>XAVIER, Francisco Cândido. Vida e sexo. Pelo Espírito Emmanuel. 27. ed. 3. imp. Brasília: FEB, 2016. cap. 2 – Família.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5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Referências</a:t>
            </a:r>
            <a:endParaRPr/>
          </a:p>
        </p:txBody>
      </p:sp>
      <p:sp>
        <p:nvSpPr>
          <p:cNvPr id="307" name="Google Shape;307;p5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 startAt="164"/>
            </a:pPr>
            <a:r>
              <a:rPr lang="pt-BR"/>
              <a:t>______. ______. cap. 17 – Aborto.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 startAt="164"/>
            </a:pPr>
            <a:r>
              <a:rPr lang="pt-BR"/>
              <a:t>FRANCO, Divaldo Pereira. Estudos espíritas. Pelo Espírito Joanna de Ângelis. 9. ed. 4. imp. Brasília: FEB, 2015. cap. 24 – Família.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 startAt="164"/>
            </a:pPr>
            <a:r>
              <a:rPr lang="pt-BR"/>
              <a:t>XAVIER, Francisco Cândido. Vida e sexo. Pelo Espírito Emmanuel. 27. ed. 3. imp. Brasília: FEB, 2016. cap. 2 – Família.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 startAt="164"/>
            </a:pPr>
            <a:r>
              <a:rPr lang="pt-BR"/>
              <a:t>KARDEC, Allan. O evangelho segundo o espiritismo. Trad. Guillon Ribeiro. 131. ed. 14. imp. (Edição Histórica). Brasília: FEB, 2019. cap. 14, it. 8.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6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Referências</a:t>
            </a:r>
            <a:endParaRPr/>
          </a:p>
        </p:txBody>
      </p:sp>
      <p:sp>
        <p:nvSpPr>
          <p:cNvPr id="313" name="Google Shape;313;p6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 startAt="168"/>
            </a:pPr>
            <a:r>
              <a:rPr lang="pt-BR"/>
              <a:t>XAVIER, Francisco Cândido. Vida e sexo. Pelo Espírito Emmanuel. 27. ed. 3. imp. Brasília: FEB, 2016. cap. 2 – Família.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 startAt="168"/>
            </a:pPr>
            <a:r>
              <a:rPr lang="pt-BR"/>
              <a:t>KARDEC, Allan. O evangelho segundo o espiritismo. Trad. Guillon Ribeiro. 131. ed. 14. imp. (Edição Histórica). Brasília: FEB, 2019. cap. 14, it. 9.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 startAt="168"/>
            </a:pPr>
            <a:r>
              <a:rPr lang="pt-BR"/>
              <a:t>XAVIER, Francisco Cândido. Pensamento e vida. Pelo Espírito Emmanuel. 19. ed. 4. imp. Brasília: FEB, 2016. cap. 12 –Família.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6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Referências</a:t>
            </a:r>
            <a:endParaRPr/>
          </a:p>
        </p:txBody>
      </p:sp>
      <p:sp>
        <p:nvSpPr>
          <p:cNvPr id="319" name="Google Shape;319;p6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 startAt="171"/>
            </a:pPr>
            <a:r>
              <a:rPr lang="pt-BR"/>
              <a:t>FRANCO, Divaldo Pereira. Estudos espíritas. Pelo Espírito Joanna de Ângelis. 9. ed. 4. imp. Brasília: FEB, 2015. cap. 24 – Família.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AutoNum type="arabicPeriod" startAt="171"/>
            </a:pPr>
            <a:r>
              <a:rPr lang="pt-BR"/>
              <a:t>SOUZA, Dalva Silva. Os caminhos do amor. 3. ed. 1. imp. Brasília: FEB, 2014. cap. 5 – Juventude – tempo de fazer escolhas, it. 5.9 A família nos tempos ­modernos.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127" name="Google Shape;127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pt-BR"/>
              <a:t>[...]</a:t>
            </a:r>
            <a:r>
              <a:rPr i="1" lang="pt-BR"/>
              <a:t> Há no homem alguma coisa mais, além das necessidades físicas: há a necessidade de progredir. Os laços sociais são necessários ao progresso e os de família mais apertados tornam os primeiros. Eis por que os segundos constituem uma Lei da Natureza. Quis Deus que, por essa forma, os homens aprendessem a amar-se como irmãos.</a:t>
            </a:r>
            <a:r>
              <a:rPr baseline="30000" lang="pt-BR"/>
              <a:t>160</a:t>
            </a:r>
            <a:endParaRPr baseline="30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133" name="Google Shape;133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pt-BR"/>
              <a:t>A família é, pois “[...] </a:t>
            </a:r>
            <a:r>
              <a:rPr i="1" lang="pt-BR"/>
              <a:t>uma instituição divina, cuja finalidade precípua consiste em estreitar os laços sociais, ensejando-nos o melhor modo de aprendermos a amar-nos como irmãos</a:t>
            </a:r>
            <a:r>
              <a:rPr lang="pt-BR"/>
              <a:t>”.</a:t>
            </a:r>
            <a:r>
              <a:rPr baseline="30000" lang="pt-BR"/>
              <a:t>161</a:t>
            </a:r>
            <a:r>
              <a:rPr lang="pt-BR"/>
              <a:t> Nesse sentido, o relaxamento dos laços de família representa uma prática antinatural, uma “[...] </a:t>
            </a:r>
            <a:r>
              <a:rPr i="1" lang="pt-BR"/>
              <a:t>recrudescência do egoísmo</a:t>
            </a:r>
            <a:r>
              <a:rPr lang="pt-BR"/>
              <a:t>”.</a:t>
            </a:r>
            <a:r>
              <a:rPr baseline="30000" lang="pt-BR"/>
              <a:t>162</a:t>
            </a:r>
            <a:endParaRPr baseline="30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139" name="Google Shape;139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pt-BR"/>
              <a:t>De todas as associações existentes na Terra </a:t>
            </a:r>
            <a:r>
              <a:rPr lang="pt-BR"/>
              <a:t>[...]</a:t>
            </a:r>
            <a:r>
              <a:rPr i="1" lang="pt-BR"/>
              <a:t> nenhuma talvez mais importante em sua função educadora e regenerativa: a constituição da família.</a:t>
            </a:r>
            <a:endParaRPr i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145" name="Google Shape;145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pt-BR"/>
              <a:t>De semelhante agremiação, na qual dois seres se conjugam, atendendo aos vínculos do afeto, surge o lar, garantindo os alicerces da civilização. Por meio do casal aí estabelecido funciona o princípio da reencarnação, consoante as Leis Divinas, possibilitando o trabalho executivo dos mais elevados programas de ação do Mundo Espiritual.</a:t>
            </a:r>
            <a:r>
              <a:rPr baseline="30000" lang="pt-BR"/>
              <a:t>163</a:t>
            </a:r>
            <a:endParaRPr baseline="30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151" name="Google Shape;151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pt-BR"/>
              <a:t>Fácil entender que é assim justamente que nós, os Espíritos eternos, atendendo aos impositivos do progresso, nos revezamos na arena do mundo, ora envergando a posição de pais, ora desempenhando o papel de filhos, aprendendo, gradativamente, na carteira do corpo carnal, as lições profundas do amor – do amor que nos soerguerá, um dia, em definitivo, da Terra para os Céus.</a:t>
            </a:r>
            <a:r>
              <a:rPr baseline="30000" lang="pt-BR"/>
              <a:t>164</a:t>
            </a:r>
            <a:endParaRPr baseline="30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4 Subsídios</a:t>
            </a:r>
            <a:endParaRPr/>
          </a:p>
        </p:txBody>
      </p:sp>
      <p:sp>
        <p:nvSpPr>
          <p:cNvPr id="157" name="Google Shape;157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pt-BR"/>
              <a:t>[...]</a:t>
            </a:r>
            <a:r>
              <a:rPr i="1" lang="pt-BR"/>
              <a:t> a família, genericamente, representa o clã social ou de sintonia por identidade que reúne espécimes dentro da mesma classificação. Juridicamente, porém, a família se deriva da união de dois seres que se elegem para uma vida em comum, por meio de um contrato, dando origem à genitura da mesma espécie. </a:t>
            </a:r>
            <a:r>
              <a:rPr lang="pt-BR"/>
              <a:t>[...]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NECAL">
  <a:themeElements>
    <a:clrScheme name="Slate">
      <a:dk1>
        <a:srgbClr val="FFFFFF"/>
      </a:dk1>
      <a:lt1>
        <a:srgbClr val="37475A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FFFF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