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1" r:id="rId4"/>
    <p:sldMasterId id="214748367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5143500" cx="9144000"/>
  <p:notesSz cx="6858000" cy="9144000"/>
  <p:embeddedFontLst>
    <p:embeddedFont>
      <p:font typeface="Average"/>
      <p:regular r:id="rId48"/>
    </p:embeddedFont>
    <p:embeddedFont>
      <p:font typeface="Oswald"/>
      <p:regular r:id="rId49"/>
      <p:bold r:id="rId5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48" Type="http://schemas.openxmlformats.org/officeDocument/2006/relationships/font" Target="fonts/Average-regular.fntdata"/><Relationship Id="rId47" Type="http://schemas.openxmlformats.org/officeDocument/2006/relationships/slide" Target="slides/slide41.xml"/><Relationship Id="rId49" Type="http://schemas.openxmlformats.org/officeDocument/2006/relationships/font" Target="fonts/Oswald-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0" Type="http://schemas.openxmlformats.org/officeDocument/2006/relationships/font" Target="fonts/Oswald-bold.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efe7cf67b2_2_5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efe7cf67b2_2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efe7cf67b2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efe7cf67b2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177. </a:t>
            </a:r>
            <a:r>
              <a:rPr lang="pt-BR"/>
              <a:t>KARDEC, Allan. O livro dos espíritos. Trad. Guillon Ribeiro. 93. ed. 9. imp. (Edição Histórica). Brasília: FEB, 2019. q. 677</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3efe7cf67b2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3efe7cf67b2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efe7cf67b2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3efe7cf67b2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178. </a:t>
            </a:r>
            <a:r>
              <a:rPr lang="pt-BR"/>
              <a:t>PERALVA, Martins. Estudando o evangelho. 11. ed. 6. imp. Brasília: FEB, 2018. cap. 3 – Renovação, it. Trabalho.</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efe7cf67b2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3efe7cf67b2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179. KARDEC, Allan. O livro dos espíritos. Trad. Guillon Ribeiro. 93. ed. 9. imp. (Edição Histórica). Brasília: FEB, 2019. Comentário de Kardec à q. 685.</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3efe7cf67b2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3efe7cf67b2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efe7cf67b2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efe7cf67b2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3efe7cf67b2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3efe7cf67b2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180. </a:t>
            </a:r>
            <a:r>
              <a:rPr lang="pt-BR"/>
              <a:t>KARDEC, Allan. Obras póstumas. Trad. Guillon Ribeiro. 41. ed. 1. imp. (Edição Histórica). Brasília: FEB, 2019. 1ª pt., cap. O egoísmo e o orgulho.</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3efe7cf67b2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3efe7cf67b2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efe7cf67b2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efe7cf67b2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181. KARDEC, Allan. O evangelho segundo o espiritismo. Trad. Guillon Ribeiro. 131. ed. 14. imp. (Edição Histórica). Brasília: FEB, 2019. cap. 16, it. 8.</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3efe7cf67b2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3efe7cf67b2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efe7cf67b2_2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efe7cf67b2_2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3efe7cf67b2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3efe7cf67b2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efe7cf67b2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3efe7cf67b2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efe7cf67b2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3efe7cf67b2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3efe7cf67b2_0_1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3efe7cf67b2_0_1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182. </a:t>
            </a:r>
            <a:r>
              <a:rPr lang="pt-BR"/>
              <a:t>KARDEC, Allan. O livro dos espíritos. Trad. Guillon Ribeiro. 93. ed. 9. imp. (Edição Histórica). Brasília: FEB, 2019. Comentário de Kardec à q. 685.</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3efe7cf67b2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3efe7cf67b2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3efe7cf67b2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3efe7cf67b2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3efe7cf67b2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3efe7cf67b2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efe7cf67b2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3efe7cf67b2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183. </a:t>
            </a:r>
            <a:r>
              <a:rPr lang="pt-BR"/>
              <a:t>KARDEC, Allan. Obras póstumas. Trad. Guillon Ribeiro. 41. ed. 1. imp. (Edição Histórica). Brasília: FEB, 2019. 1ª pt., cap. O egoísmo e o orgulho.</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efe7cf67b2_0_1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3efe7cf67b2_0_1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3efe7cf67b2_0_1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3efe7cf67b2_0_1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efe7cf67b2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efe7cf67b2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3efe7cf67b2_0_1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3efe7cf67b2_0_1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3efe7cf67b2_0_1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3efe7cf67b2_0_1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3efe7cf67b2_0_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3efe7cf67b2_0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3efe7cf67b2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3efe7cf67b2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3efe7cf67b2_0_2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3efe7cf67b2_0_2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3efe7cf67b2_0_2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3efe7cf67b2_0_2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184. KARDEC, Allan. Obras póstumas. Trad. Guillon Ribeiro. 41. ed. 1. imp. (Edição Histórica). Brasília: FEB, 2019. 1ª pt., cap. Liberdade, igualdade, fraternidade.</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3efe7cf67b2_2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3efe7cf67b2_2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3efe7cf67b2_2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3efe7cf67b2_2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g3efe7cf67b2_2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8" name="Google Shape;328;g3efe7cf67b2_2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3efe7cf67b2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4" name="Google Shape;334;g3efe7cf67b2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efe7cf67b2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efe7cf67b2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efe7cf67b2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0" name="Google Shape;340;g3efe7cf67b2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g3efe7cf67b2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6" name="Google Shape;346;g3efe7cf67b2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efe7cf67b2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efe7cf67b2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173. FRANCO, Divaldo Pereira. Estudos espíritas. Pelo Espírito Joanna de Ângelis. 9. ed. 4. imp. Brasília: FEB, 2015. cap. 11 – Trabalho.</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efe7cf67b2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efe7cf67b2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efe7cf67b2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efe7cf67b2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174. </a:t>
            </a:r>
            <a:r>
              <a:rPr lang="pt-BR"/>
              <a:t>KARDEC, Allan. O livro dos espíritos. Trad. Guillon Ribeiro. 93. ed. 9. imp. (Edição Histórica). Brasília: FEB, 2019. q. 676.</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efe7cf67b2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efe7cf67b2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175. </a:t>
            </a:r>
            <a:r>
              <a:rPr lang="pt-BR"/>
              <a:t>XAVIER, Francisco Cândido. Voltei. Pelo Espírito Jacob. 28. ed. 10. imp. Brasília: FEB, 2016. cap. 20 – Retorno à tarefa.</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efe7cf67b2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efe7cf67b2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pt-BR"/>
              <a:t>176. </a:t>
            </a:r>
            <a:r>
              <a:rPr lang="pt-BR"/>
              <a:t>XAVIER, Francisco Cândido. Reportagens de além-túmulo. Pelo Espírito Humberto de Campos. 13. ed. 2. imp. Brasília: FEB, 2018. cap. 20 – O valor do trabalho.</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4" name="Shape 54"/>
        <p:cNvGrpSpPr/>
        <p:nvPr/>
      </p:nvGrpSpPr>
      <p:grpSpPr>
        <a:xfrm>
          <a:off x="0" y="0"/>
          <a:ext cx="0" cy="0"/>
          <a:chOff x="0" y="0"/>
          <a:chExt cx="0" cy="0"/>
        </a:xfrm>
      </p:grpSpPr>
      <p:grpSp>
        <p:nvGrpSpPr>
          <p:cNvPr id="55" name="Google Shape;55;p14"/>
          <p:cNvGrpSpPr/>
          <p:nvPr/>
        </p:nvGrpSpPr>
        <p:grpSpPr>
          <a:xfrm>
            <a:off x="4350279" y="2855377"/>
            <a:ext cx="443589" cy="105632"/>
            <a:chOff x="4137525" y="2915950"/>
            <a:chExt cx="869100" cy="207000"/>
          </a:xfrm>
        </p:grpSpPr>
        <p:sp>
          <p:nvSpPr>
            <p:cNvPr id="56" name="Google Shape;56;p14"/>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4"/>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4"/>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14"/>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600"/>
              <a:buNone/>
              <a:defRPr sz="46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60" name="Google Shape;60;p14"/>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300"/>
              <a:buNone/>
              <a:defRPr sz="23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1" name="Google Shape;61;p1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2" name="Shape 62"/>
        <p:cNvGrpSpPr/>
        <p:nvPr/>
      </p:nvGrpSpPr>
      <p:grpSpPr>
        <a:xfrm>
          <a:off x="0" y="0"/>
          <a:ext cx="0" cy="0"/>
          <a:chOff x="0" y="0"/>
          <a:chExt cx="0" cy="0"/>
        </a:xfrm>
      </p:grpSpPr>
      <p:sp>
        <p:nvSpPr>
          <p:cNvPr id="63" name="Google Shape;63;p15"/>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64" name="Google Shape;64;p1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65" name="Shape 65"/>
        <p:cNvGrpSpPr/>
        <p:nvPr/>
      </p:nvGrpSpPr>
      <p:grpSpPr>
        <a:xfrm>
          <a:off x="0" y="0"/>
          <a:ext cx="0" cy="0"/>
          <a:chOff x="0" y="0"/>
          <a:chExt cx="0" cy="0"/>
        </a:xfrm>
      </p:grpSpPr>
      <p:sp>
        <p:nvSpPr>
          <p:cNvPr id="66" name="Google Shape;66;p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3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67" name="Google Shape;67;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74650" lvl="0" marL="457200">
              <a:spcBef>
                <a:spcPts val="0"/>
              </a:spcBef>
              <a:spcAft>
                <a:spcPts val="0"/>
              </a:spcAft>
              <a:buClr>
                <a:schemeClr val="lt2"/>
              </a:buClr>
              <a:buSzPts val="2300"/>
              <a:buChar char="●"/>
              <a:defRPr sz="2300">
                <a:solidFill>
                  <a:schemeClr val="lt2"/>
                </a:solidFill>
              </a:defRPr>
            </a:lvl1pPr>
            <a:lvl2pPr indent="-336550" lvl="1" marL="914400">
              <a:spcBef>
                <a:spcPts val="0"/>
              </a:spcBef>
              <a:spcAft>
                <a:spcPts val="0"/>
              </a:spcAft>
              <a:buClr>
                <a:schemeClr val="accent3"/>
              </a:buClr>
              <a:buSzPts val="1700"/>
              <a:buChar char="○"/>
              <a:defRPr>
                <a:solidFill>
                  <a:schemeClr val="accent3"/>
                </a:solidFill>
              </a:defRPr>
            </a:lvl2pPr>
            <a:lvl3pPr indent="-336550" lvl="2" marL="1371600">
              <a:spcBef>
                <a:spcPts val="0"/>
              </a:spcBef>
              <a:spcAft>
                <a:spcPts val="0"/>
              </a:spcAft>
              <a:buClr>
                <a:schemeClr val="accent3"/>
              </a:buClr>
              <a:buSzPts val="1700"/>
              <a:buChar char="■"/>
              <a:defRPr>
                <a:solidFill>
                  <a:schemeClr val="accent3"/>
                </a:solidFill>
              </a:defRPr>
            </a:lvl3pPr>
            <a:lvl4pPr indent="-336550" lvl="3" marL="1828800">
              <a:spcBef>
                <a:spcPts val="0"/>
              </a:spcBef>
              <a:spcAft>
                <a:spcPts val="0"/>
              </a:spcAft>
              <a:buClr>
                <a:schemeClr val="accent3"/>
              </a:buClr>
              <a:buSzPts val="1700"/>
              <a:buChar char="●"/>
              <a:defRPr>
                <a:solidFill>
                  <a:schemeClr val="accent3"/>
                </a:solidFill>
              </a:defRPr>
            </a:lvl4pPr>
            <a:lvl5pPr indent="-336550" lvl="4" marL="2286000">
              <a:spcBef>
                <a:spcPts val="0"/>
              </a:spcBef>
              <a:spcAft>
                <a:spcPts val="0"/>
              </a:spcAft>
              <a:buClr>
                <a:schemeClr val="accent3"/>
              </a:buClr>
              <a:buSzPts val="1700"/>
              <a:buChar char="○"/>
              <a:defRPr>
                <a:solidFill>
                  <a:schemeClr val="accent3"/>
                </a:solidFill>
              </a:defRPr>
            </a:lvl5pPr>
            <a:lvl6pPr indent="-336550" lvl="5" marL="2743200">
              <a:spcBef>
                <a:spcPts val="0"/>
              </a:spcBef>
              <a:spcAft>
                <a:spcPts val="0"/>
              </a:spcAft>
              <a:buClr>
                <a:schemeClr val="accent3"/>
              </a:buClr>
              <a:buSzPts val="1700"/>
              <a:buChar char="■"/>
              <a:defRPr>
                <a:solidFill>
                  <a:schemeClr val="accent3"/>
                </a:solidFill>
              </a:defRPr>
            </a:lvl6pPr>
            <a:lvl7pPr indent="-336550" lvl="6" marL="3200400">
              <a:spcBef>
                <a:spcPts val="0"/>
              </a:spcBef>
              <a:spcAft>
                <a:spcPts val="0"/>
              </a:spcAft>
              <a:buClr>
                <a:schemeClr val="accent3"/>
              </a:buClr>
              <a:buSzPts val="1700"/>
              <a:buChar char="●"/>
              <a:defRPr>
                <a:solidFill>
                  <a:schemeClr val="accent3"/>
                </a:solidFill>
              </a:defRPr>
            </a:lvl7pPr>
            <a:lvl8pPr indent="-336550" lvl="7" marL="3657600">
              <a:spcBef>
                <a:spcPts val="0"/>
              </a:spcBef>
              <a:spcAft>
                <a:spcPts val="0"/>
              </a:spcAft>
              <a:buClr>
                <a:schemeClr val="accent3"/>
              </a:buClr>
              <a:buSzPts val="1700"/>
              <a:buChar char="○"/>
              <a:defRPr>
                <a:solidFill>
                  <a:schemeClr val="accent3"/>
                </a:solidFill>
              </a:defRPr>
            </a:lvl8pPr>
            <a:lvl9pPr indent="-336550" lvl="8" marL="4114800">
              <a:spcBef>
                <a:spcPts val="0"/>
              </a:spcBef>
              <a:spcAft>
                <a:spcPts val="0"/>
              </a:spcAft>
              <a:buClr>
                <a:schemeClr val="accent3"/>
              </a:buClr>
              <a:buSzPts val="1700"/>
              <a:buChar char="■"/>
              <a:defRPr>
                <a:solidFill>
                  <a:schemeClr val="accent3"/>
                </a:solidFill>
              </a:defRPr>
            </a:lvl9pPr>
          </a:lstStyle>
          <a:p/>
        </p:txBody>
      </p:sp>
      <p:sp>
        <p:nvSpPr>
          <p:cNvPr id="68" name="Google Shape;68;p1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rpo Início">
  <p:cSld name="TITLE_AND_BODY_1">
    <p:spTree>
      <p:nvGrpSpPr>
        <p:cNvPr id="69" name="Shape 69"/>
        <p:cNvGrpSpPr/>
        <p:nvPr/>
      </p:nvGrpSpPr>
      <p:grpSpPr>
        <a:xfrm>
          <a:off x="0" y="0"/>
          <a:ext cx="0" cy="0"/>
          <a:chOff x="0" y="0"/>
          <a:chExt cx="0" cy="0"/>
        </a:xfrm>
      </p:grpSpPr>
      <p:sp>
        <p:nvSpPr>
          <p:cNvPr id="70" name="Google Shape;70;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71" name="Google Shape;71;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74650" lvl="0" marL="457200">
              <a:spcBef>
                <a:spcPts val="0"/>
              </a:spcBef>
              <a:spcAft>
                <a:spcPts val="0"/>
              </a:spcAft>
              <a:buClr>
                <a:schemeClr val="lt2"/>
              </a:buClr>
              <a:buSzPts val="2300"/>
              <a:buChar char="●"/>
              <a:defRPr sz="2300">
                <a:solidFill>
                  <a:schemeClr val="lt2"/>
                </a:solidFill>
              </a:defRPr>
            </a:lvl1pPr>
            <a:lvl2pPr indent="-336550" lvl="1" marL="914400">
              <a:spcBef>
                <a:spcPts val="0"/>
              </a:spcBef>
              <a:spcAft>
                <a:spcPts val="0"/>
              </a:spcAft>
              <a:buClr>
                <a:schemeClr val="accent3"/>
              </a:buClr>
              <a:buSzPts val="1700"/>
              <a:buChar char="○"/>
              <a:defRPr>
                <a:solidFill>
                  <a:schemeClr val="accent3"/>
                </a:solidFill>
              </a:defRPr>
            </a:lvl2pPr>
            <a:lvl3pPr indent="-336550" lvl="2" marL="1371600">
              <a:spcBef>
                <a:spcPts val="0"/>
              </a:spcBef>
              <a:spcAft>
                <a:spcPts val="0"/>
              </a:spcAft>
              <a:buClr>
                <a:schemeClr val="accent3"/>
              </a:buClr>
              <a:buSzPts val="1700"/>
              <a:buChar char="■"/>
              <a:defRPr>
                <a:solidFill>
                  <a:schemeClr val="accent3"/>
                </a:solidFill>
              </a:defRPr>
            </a:lvl3pPr>
            <a:lvl4pPr indent="-336550" lvl="3" marL="1828800">
              <a:spcBef>
                <a:spcPts val="0"/>
              </a:spcBef>
              <a:spcAft>
                <a:spcPts val="0"/>
              </a:spcAft>
              <a:buClr>
                <a:schemeClr val="accent3"/>
              </a:buClr>
              <a:buSzPts val="1700"/>
              <a:buChar char="●"/>
              <a:defRPr>
                <a:solidFill>
                  <a:schemeClr val="accent3"/>
                </a:solidFill>
              </a:defRPr>
            </a:lvl4pPr>
            <a:lvl5pPr indent="-336550" lvl="4" marL="2286000">
              <a:spcBef>
                <a:spcPts val="0"/>
              </a:spcBef>
              <a:spcAft>
                <a:spcPts val="0"/>
              </a:spcAft>
              <a:buClr>
                <a:schemeClr val="accent3"/>
              </a:buClr>
              <a:buSzPts val="1700"/>
              <a:buChar char="○"/>
              <a:defRPr>
                <a:solidFill>
                  <a:schemeClr val="accent3"/>
                </a:solidFill>
              </a:defRPr>
            </a:lvl5pPr>
            <a:lvl6pPr indent="-336550" lvl="5" marL="2743200">
              <a:spcBef>
                <a:spcPts val="0"/>
              </a:spcBef>
              <a:spcAft>
                <a:spcPts val="0"/>
              </a:spcAft>
              <a:buClr>
                <a:schemeClr val="accent3"/>
              </a:buClr>
              <a:buSzPts val="1700"/>
              <a:buChar char="■"/>
              <a:defRPr>
                <a:solidFill>
                  <a:schemeClr val="accent3"/>
                </a:solidFill>
              </a:defRPr>
            </a:lvl6pPr>
            <a:lvl7pPr indent="-336550" lvl="6" marL="3200400">
              <a:spcBef>
                <a:spcPts val="0"/>
              </a:spcBef>
              <a:spcAft>
                <a:spcPts val="0"/>
              </a:spcAft>
              <a:buClr>
                <a:schemeClr val="accent3"/>
              </a:buClr>
              <a:buSzPts val="1700"/>
              <a:buChar char="●"/>
              <a:defRPr>
                <a:solidFill>
                  <a:schemeClr val="accent3"/>
                </a:solidFill>
              </a:defRPr>
            </a:lvl7pPr>
            <a:lvl8pPr indent="-336550" lvl="7" marL="3657600">
              <a:spcBef>
                <a:spcPts val="0"/>
              </a:spcBef>
              <a:spcAft>
                <a:spcPts val="0"/>
              </a:spcAft>
              <a:buClr>
                <a:schemeClr val="accent3"/>
              </a:buClr>
              <a:buSzPts val="1700"/>
              <a:buChar char="○"/>
              <a:defRPr>
                <a:solidFill>
                  <a:schemeClr val="accent3"/>
                </a:solidFill>
              </a:defRPr>
            </a:lvl8pPr>
            <a:lvl9pPr indent="-336550" lvl="8" marL="4114800">
              <a:spcBef>
                <a:spcPts val="0"/>
              </a:spcBef>
              <a:spcAft>
                <a:spcPts val="0"/>
              </a:spcAft>
              <a:buClr>
                <a:schemeClr val="accent3"/>
              </a:buClr>
              <a:buSzPts val="1700"/>
              <a:buChar char="■"/>
              <a:defRPr>
                <a:solidFill>
                  <a:schemeClr val="accent3"/>
                </a:solidFill>
              </a:defRPr>
            </a:lvl9pPr>
          </a:lstStyle>
          <a:p/>
        </p:txBody>
      </p:sp>
      <p:sp>
        <p:nvSpPr>
          <p:cNvPr id="72" name="Google Shape;72;p1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73" name="Shape 73"/>
        <p:cNvGrpSpPr/>
        <p:nvPr/>
      </p:nvGrpSpPr>
      <p:grpSpPr>
        <a:xfrm>
          <a:off x="0" y="0"/>
          <a:ext cx="0" cy="0"/>
          <a:chOff x="0" y="0"/>
          <a:chExt cx="0" cy="0"/>
        </a:xfrm>
      </p:grpSpPr>
      <p:sp>
        <p:nvSpPr>
          <p:cNvPr id="74" name="Google Shape;74;p1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3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75" name="Google Shape;75;p18"/>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74650" lvl="0" marL="457200">
              <a:spcBef>
                <a:spcPts val="0"/>
              </a:spcBef>
              <a:spcAft>
                <a:spcPts val="0"/>
              </a:spcAft>
              <a:buSzPts val="2300"/>
              <a:buChar char="●"/>
              <a:defRPr/>
            </a:lvl1pPr>
            <a:lvl2pPr indent="-361950" lvl="1" marL="914400">
              <a:spcBef>
                <a:spcPts val="0"/>
              </a:spcBef>
              <a:spcAft>
                <a:spcPts val="0"/>
              </a:spcAft>
              <a:buSzPts val="2100"/>
              <a:buChar char="○"/>
              <a:defRPr sz="2100"/>
            </a:lvl2pPr>
            <a:lvl3pPr indent="-361950" lvl="2" marL="1371600">
              <a:spcBef>
                <a:spcPts val="0"/>
              </a:spcBef>
              <a:spcAft>
                <a:spcPts val="0"/>
              </a:spcAft>
              <a:buSzPts val="2100"/>
              <a:buChar char="■"/>
              <a:defRPr sz="2100"/>
            </a:lvl3pPr>
            <a:lvl4pPr indent="-361950" lvl="3" marL="1828800">
              <a:spcBef>
                <a:spcPts val="0"/>
              </a:spcBef>
              <a:spcAft>
                <a:spcPts val="0"/>
              </a:spcAft>
              <a:buSzPts val="2100"/>
              <a:buChar char="●"/>
              <a:defRPr sz="2100"/>
            </a:lvl4pPr>
            <a:lvl5pPr indent="-361950" lvl="4" marL="2286000">
              <a:spcBef>
                <a:spcPts val="0"/>
              </a:spcBef>
              <a:spcAft>
                <a:spcPts val="0"/>
              </a:spcAft>
              <a:buSzPts val="2100"/>
              <a:buChar char="○"/>
              <a:defRPr sz="2100"/>
            </a:lvl5pPr>
            <a:lvl6pPr indent="-361950" lvl="5" marL="2743200">
              <a:spcBef>
                <a:spcPts val="0"/>
              </a:spcBef>
              <a:spcAft>
                <a:spcPts val="0"/>
              </a:spcAft>
              <a:buSzPts val="2100"/>
              <a:buChar char="■"/>
              <a:defRPr sz="2100"/>
            </a:lvl6pPr>
            <a:lvl7pPr indent="-361950" lvl="6" marL="3200400">
              <a:spcBef>
                <a:spcPts val="0"/>
              </a:spcBef>
              <a:spcAft>
                <a:spcPts val="0"/>
              </a:spcAft>
              <a:buSzPts val="2100"/>
              <a:buChar char="●"/>
              <a:defRPr sz="2100"/>
            </a:lvl7pPr>
            <a:lvl8pPr indent="-361950" lvl="7" marL="3657600">
              <a:spcBef>
                <a:spcPts val="0"/>
              </a:spcBef>
              <a:spcAft>
                <a:spcPts val="0"/>
              </a:spcAft>
              <a:buSzPts val="2100"/>
              <a:buChar char="○"/>
              <a:defRPr sz="2100"/>
            </a:lvl8pPr>
            <a:lvl9pPr indent="-361950" lvl="8" marL="4114800">
              <a:spcBef>
                <a:spcPts val="0"/>
              </a:spcBef>
              <a:spcAft>
                <a:spcPts val="0"/>
              </a:spcAft>
              <a:buSzPts val="2100"/>
              <a:buChar char="■"/>
              <a:defRPr sz="2100"/>
            </a:lvl9pPr>
          </a:lstStyle>
          <a:p/>
        </p:txBody>
      </p:sp>
      <p:sp>
        <p:nvSpPr>
          <p:cNvPr id="76" name="Google Shape;76;p18"/>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74650" lvl="0" marL="457200">
              <a:spcBef>
                <a:spcPts val="0"/>
              </a:spcBef>
              <a:spcAft>
                <a:spcPts val="0"/>
              </a:spcAft>
              <a:buSzPts val="2300"/>
              <a:buChar char="●"/>
              <a:defRPr/>
            </a:lvl1pPr>
            <a:lvl2pPr indent="-361950" lvl="1" marL="914400">
              <a:spcBef>
                <a:spcPts val="0"/>
              </a:spcBef>
              <a:spcAft>
                <a:spcPts val="0"/>
              </a:spcAft>
              <a:buSzPts val="2100"/>
              <a:buChar char="○"/>
              <a:defRPr sz="2100"/>
            </a:lvl2pPr>
            <a:lvl3pPr indent="-361950" lvl="2" marL="1371600">
              <a:spcBef>
                <a:spcPts val="0"/>
              </a:spcBef>
              <a:spcAft>
                <a:spcPts val="0"/>
              </a:spcAft>
              <a:buSzPts val="2100"/>
              <a:buChar char="■"/>
              <a:defRPr sz="2100"/>
            </a:lvl3pPr>
            <a:lvl4pPr indent="-361950" lvl="3" marL="1828800">
              <a:spcBef>
                <a:spcPts val="0"/>
              </a:spcBef>
              <a:spcAft>
                <a:spcPts val="0"/>
              </a:spcAft>
              <a:buSzPts val="2100"/>
              <a:buChar char="●"/>
              <a:defRPr sz="2100"/>
            </a:lvl4pPr>
            <a:lvl5pPr indent="-361950" lvl="4" marL="2286000">
              <a:spcBef>
                <a:spcPts val="0"/>
              </a:spcBef>
              <a:spcAft>
                <a:spcPts val="0"/>
              </a:spcAft>
              <a:buSzPts val="2100"/>
              <a:buChar char="○"/>
              <a:defRPr sz="2100"/>
            </a:lvl5pPr>
            <a:lvl6pPr indent="-361950" lvl="5" marL="2743200">
              <a:spcBef>
                <a:spcPts val="0"/>
              </a:spcBef>
              <a:spcAft>
                <a:spcPts val="0"/>
              </a:spcAft>
              <a:buSzPts val="2100"/>
              <a:buChar char="■"/>
              <a:defRPr sz="2100"/>
            </a:lvl6pPr>
            <a:lvl7pPr indent="-361950" lvl="6" marL="3200400">
              <a:spcBef>
                <a:spcPts val="0"/>
              </a:spcBef>
              <a:spcAft>
                <a:spcPts val="0"/>
              </a:spcAft>
              <a:buSzPts val="2100"/>
              <a:buChar char="●"/>
              <a:defRPr sz="2100"/>
            </a:lvl7pPr>
            <a:lvl8pPr indent="-361950" lvl="7" marL="3657600">
              <a:spcBef>
                <a:spcPts val="0"/>
              </a:spcBef>
              <a:spcAft>
                <a:spcPts val="0"/>
              </a:spcAft>
              <a:buSzPts val="2100"/>
              <a:buChar char="○"/>
              <a:defRPr sz="2100"/>
            </a:lvl8pPr>
            <a:lvl9pPr indent="-361950" lvl="8" marL="4114800">
              <a:spcBef>
                <a:spcPts val="0"/>
              </a:spcBef>
              <a:spcAft>
                <a:spcPts val="0"/>
              </a:spcAft>
              <a:buSzPts val="2100"/>
              <a:buChar char="■"/>
              <a:defRPr sz="2100"/>
            </a:lvl9pPr>
          </a:lstStyle>
          <a:p/>
        </p:txBody>
      </p:sp>
      <p:sp>
        <p:nvSpPr>
          <p:cNvPr id="77" name="Google Shape;77;p1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8" name="Shape 78"/>
        <p:cNvGrpSpPr/>
        <p:nvPr/>
      </p:nvGrpSpPr>
      <p:grpSpPr>
        <a:xfrm>
          <a:off x="0" y="0"/>
          <a:ext cx="0" cy="0"/>
          <a:chOff x="0" y="0"/>
          <a:chExt cx="0" cy="0"/>
        </a:xfrm>
      </p:grpSpPr>
      <p:sp>
        <p:nvSpPr>
          <p:cNvPr id="79" name="Google Shape;79;p1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3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80" name="Google Shape;80;p1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1" name="Shape 81"/>
        <p:cNvGrpSpPr/>
        <p:nvPr/>
      </p:nvGrpSpPr>
      <p:grpSpPr>
        <a:xfrm>
          <a:off x="0" y="0"/>
          <a:ext cx="0" cy="0"/>
          <a:chOff x="0" y="0"/>
          <a:chExt cx="0" cy="0"/>
        </a:xfrm>
      </p:grpSpPr>
      <p:sp>
        <p:nvSpPr>
          <p:cNvPr id="82" name="Google Shape;82;p20"/>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83" name="Google Shape;83;p20"/>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84" name="Google Shape;84;p2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85" name="Shape 85"/>
        <p:cNvGrpSpPr/>
        <p:nvPr/>
      </p:nvGrpSpPr>
      <p:grpSpPr>
        <a:xfrm>
          <a:off x="0" y="0"/>
          <a:ext cx="0" cy="0"/>
          <a:chOff x="0" y="0"/>
          <a:chExt cx="0" cy="0"/>
        </a:xfrm>
      </p:grpSpPr>
      <p:sp>
        <p:nvSpPr>
          <p:cNvPr id="86" name="Google Shape;86;p21"/>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87" name="Google Shape;87;p2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88" name="Shape 88"/>
        <p:cNvGrpSpPr/>
        <p:nvPr/>
      </p:nvGrpSpPr>
      <p:grpSpPr>
        <a:xfrm>
          <a:off x="0" y="0"/>
          <a:ext cx="0" cy="0"/>
          <a:chOff x="0" y="0"/>
          <a:chExt cx="0" cy="0"/>
        </a:xfrm>
      </p:grpSpPr>
      <p:sp>
        <p:nvSpPr>
          <p:cNvPr id="89" name="Google Shape;89;p22"/>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0" name="Google Shape;90;p22"/>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91" name="Google Shape;91;p22"/>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92" name="Google Shape;92;p22"/>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300"/>
              <a:buNone/>
              <a:defRPr>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93" name="Google Shape;93;p22"/>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74650" lvl="0" marL="457200">
              <a:spcBef>
                <a:spcPts val="0"/>
              </a:spcBef>
              <a:spcAft>
                <a:spcPts val="0"/>
              </a:spcAft>
              <a:buClr>
                <a:schemeClr val="lt1"/>
              </a:buClr>
              <a:buSzPts val="2300"/>
              <a:buChar char="●"/>
              <a:defRPr>
                <a:solidFill>
                  <a:schemeClr val="lt1"/>
                </a:solidFill>
              </a:defRPr>
            </a:lvl1pPr>
            <a:lvl2pPr indent="-336550" lvl="1" marL="914400">
              <a:spcBef>
                <a:spcPts val="0"/>
              </a:spcBef>
              <a:spcAft>
                <a:spcPts val="0"/>
              </a:spcAft>
              <a:buClr>
                <a:schemeClr val="lt1"/>
              </a:buClr>
              <a:buSzPts val="1700"/>
              <a:buChar char="○"/>
              <a:defRPr>
                <a:solidFill>
                  <a:schemeClr val="lt1"/>
                </a:solidFill>
              </a:defRPr>
            </a:lvl2pPr>
            <a:lvl3pPr indent="-336550" lvl="2" marL="1371600">
              <a:spcBef>
                <a:spcPts val="0"/>
              </a:spcBef>
              <a:spcAft>
                <a:spcPts val="0"/>
              </a:spcAft>
              <a:buClr>
                <a:schemeClr val="lt1"/>
              </a:buClr>
              <a:buSzPts val="1700"/>
              <a:buChar char="■"/>
              <a:defRPr>
                <a:solidFill>
                  <a:schemeClr val="lt1"/>
                </a:solidFill>
              </a:defRPr>
            </a:lvl3pPr>
            <a:lvl4pPr indent="-336550" lvl="3" marL="1828800">
              <a:spcBef>
                <a:spcPts val="0"/>
              </a:spcBef>
              <a:spcAft>
                <a:spcPts val="0"/>
              </a:spcAft>
              <a:buClr>
                <a:schemeClr val="lt1"/>
              </a:buClr>
              <a:buSzPts val="1700"/>
              <a:buChar char="●"/>
              <a:defRPr>
                <a:solidFill>
                  <a:schemeClr val="lt1"/>
                </a:solidFill>
              </a:defRPr>
            </a:lvl4pPr>
            <a:lvl5pPr indent="-336550" lvl="4" marL="2286000">
              <a:spcBef>
                <a:spcPts val="0"/>
              </a:spcBef>
              <a:spcAft>
                <a:spcPts val="0"/>
              </a:spcAft>
              <a:buClr>
                <a:schemeClr val="lt1"/>
              </a:buClr>
              <a:buSzPts val="1700"/>
              <a:buChar char="○"/>
              <a:defRPr>
                <a:solidFill>
                  <a:schemeClr val="lt1"/>
                </a:solidFill>
              </a:defRPr>
            </a:lvl5pPr>
            <a:lvl6pPr indent="-336550" lvl="5" marL="2743200">
              <a:spcBef>
                <a:spcPts val="0"/>
              </a:spcBef>
              <a:spcAft>
                <a:spcPts val="0"/>
              </a:spcAft>
              <a:buClr>
                <a:schemeClr val="lt1"/>
              </a:buClr>
              <a:buSzPts val="1700"/>
              <a:buChar char="■"/>
              <a:defRPr>
                <a:solidFill>
                  <a:schemeClr val="lt1"/>
                </a:solidFill>
              </a:defRPr>
            </a:lvl6pPr>
            <a:lvl7pPr indent="-336550" lvl="6" marL="3200400">
              <a:spcBef>
                <a:spcPts val="0"/>
              </a:spcBef>
              <a:spcAft>
                <a:spcPts val="0"/>
              </a:spcAft>
              <a:buClr>
                <a:schemeClr val="lt1"/>
              </a:buClr>
              <a:buSzPts val="1700"/>
              <a:buChar char="●"/>
              <a:defRPr>
                <a:solidFill>
                  <a:schemeClr val="lt1"/>
                </a:solidFill>
              </a:defRPr>
            </a:lvl7pPr>
            <a:lvl8pPr indent="-336550" lvl="7" marL="3657600">
              <a:spcBef>
                <a:spcPts val="0"/>
              </a:spcBef>
              <a:spcAft>
                <a:spcPts val="0"/>
              </a:spcAft>
              <a:buClr>
                <a:schemeClr val="lt1"/>
              </a:buClr>
              <a:buSzPts val="1700"/>
              <a:buChar char="○"/>
              <a:defRPr>
                <a:solidFill>
                  <a:schemeClr val="lt1"/>
                </a:solidFill>
              </a:defRPr>
            </a:lvl8pPr>
            <a:lvl9pPr indent="-336550" lvl="8" marL="4114800">
              <a:spcBef>
                <a:spcPts val="0"/>
              </a:spcBef>
              <a:spcAft>
                <a:spcPts val="0"/>
              </a:spcAft>
              <a:buClr>
                <a:schemeClr val="lt1"/>
              </a:buClr>
              <a:buSzPts val="1700"/>
              <a:buChar char="■"/>
              <a:defRPr>
                <a:solidFill>
                  <a:schemeClr val="lt1"/>
                </a:solidFill>
              </a:defRPr>
            </a:lvl9pPr>
          </a:lstStyle>
          <a:p/>
        </p:txBody>
      </p:sp>
      <p:sp>
        <p:nvSpPr>
          <p:cNvPr id="94" name="Google Shape;94;p2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5" name="Shape 95"/>
        <p:cNvGrpSpPr/>
        <p:nvPr/>
      </p:nvGrpSpPr>
      <p:grpSpPr>
        <a:xfrm>
          <a:off x="0" y="0"/>
          <a:ext cx="0" cy="0"/>
          <a:chOff x="0" y="0"/>
          <a:chExt cx="0" cy="0"/>
        </a:xfrm>
      </p:grpSpPr>
      <p:sp>
        <p:nvSpPr>
          <p:cNvPr id="96" name="Google Shape;96;p23"/>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97" name="Google Shape;97;p2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98" name="Shape 98"/>
        <p:cNvGrpSpPr/>
        <p:nvPr/>
      </p:nvGrpSpPr>
      <p:grpSpPr>
        <a:xfrm>
          <a:off x="0" y="0"/>
          <a:ext cx="0" cy="0"/>
          <a:chOff x="0" y="0"/>
          <a:chExt cx="0" cy="0"/>
        </a:xfrm>
      </p:grpSpPr>
      <p:sp>
        <p:nvSpPr>
          <p:cNvPr id="99" name="Google Shape;99;p24"/>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00" name="Google Shape;100;p24"/>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74650" lvl="0" marL="457200" algn="ctr">
              <a:spcBef>
                <a:spcPts val="0"/>
              </a:spcBef>
              <a:spcAft>
                <a:spcPts val="0"/>
              </a:spcAft>
              <a:buSzPts val="2300"/>
              <a:buChar char="●"/>
              <a:defRPr/>
            </a:lvl1pPr>
            <a:lvl2pPr indent="-336550" lvl="1" marL="914400" algn="ctr">
              <a:spcBef>
                <a:spcPts val="0"/>
              </a:spcBef>
              <a:spcAft>
                <a:spcPts val="0"/>
              </a:spcAft>
              <a:buSzPts val="1700"/>
              <a:buChar char="○"/>
              <a:defRPr/>
            </a:lvl2pPr>
            <a:lvl3pPr indent="-336550" lvl="2" marL="1371600" algn="ctr">
              <a:spcBef>
                <a:spcPts val="0"/>
              </a:spcBef>
              <a:spcAft>
                <a:spcPts val="0"/>
              </a:spcAft>
              <a:buSzPts val="1700"/>
              <a:buChar char="■"/>
              <a:defRPr/>
            </a:lvl3pPr>
            <a:lvl4pPr indent="-336550" lvl="3" marL="1828800" algn="ctr">
              <a:spcBef>
                <a:spcPts val="0"/>
              </a:spcBef>
              <a:spcAft>
                <a:spcPts val="0"/>
              </a:spcAft>
              <a:buSzPts val="1700"/>
              <a:buChar char="●"/>
              <a:defRPr/>
            </a:lvl4pPr>
            <a:lvl5pPr indent="-336550" lvl="4" marL="2286000" algn="ctr">
              <a:spcBef>
                <a:spcPts val="0"/>
              </a:spcBef>
              <a:spcAft>
                <a:spcPts val="0"/>
              </a:spcAft>
              <a:buSzPts val="1700"/>
              <a:buChar char="○"/>
              <a:defRPr/>
            </a:lvl5pPr>
            <a:lvl6pPr indent="-336550" lvl="5" marL="2743200" algn="ctr">
              <a:spcBef>
                <a:spcPts val="0"/>
              </a:spcBef>
              <a:spcAft>
                <a:spcPts val="0"/>
              </a:spcAft>
              <a:buSzPts val="1700"/>
              <a:buChar char="■"/>
              <a:defRPr/>
            </a:lvl6pPr>
            <a:lvl7pPr indent="-336550" lvl="6" marL="3200400" algn="ctr">
              <a:spcBef>
                <a:spcPts val="0"/>
              </a:spcBef>
              <a:spcAft>
                <a:spcPts val="0"/>
              </a:spcAft>
              <a:buSzPts val="1700"/>
              <a:buChar char="●"/>
              <a:defRPr/>
            </a:lvl7pPr>
            <a:lvl8pPr indent="-336550" lvl="7" marL="3657600" algn="ctr">
              <a:spcBef>
                <a:spcPts val="0"/>
              </a:spcBef>
              <a:spcAft>
                <a:spcPts val="0"/>
              </a:spcAft>
              <a:buSzPts val="1700"/>
              <a:buChar char="○"/>
              <a:defRPr/>
            </a:lvl8pPr>
            <a:lvl9pPr indent="-336550" lvl="8" marL="4114800" algn="ctr">
              <a:spcBef>
                <a:spcPts val="0"/>
              </a:spcBef>
              <a:spcAft>
                <a:spcPts val="0"/>
              </a:spcAft>
              <a:buSzPts val="1700"/>
              <a:buChar char="■"/>
              <a:defRPr/>
            </a:lvl9pPr>
          </a:lstStyle>
          <a:p/>
        </p:txBody>
      </p:sp>
      <p:sp>
        <p:nvSpPr>
          <p:cNvPr id="101" name="Google Shape;101;p2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2" name="Shape 102"/>
        <p:cNvGrpSpPr/>
        <p:nvPr/>
      </p:nvGrpSpPr>
      <p:grpSpPr>
        <a:xfrm>
          <a:off x="0" y="0"/>
          <a:ext cx="0" cy="0"/>
          <a:chOff x="0" y="0"/>
          <a:chExt cx="0" cy="0"/>
        </a:xfrm>
      </p:grpSpPr>
      <p:sp>
        <p:nvSpPr>
          <p:cNvPr id="103" name="Google Shape;103;p2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theme" Target="../theme/theme1.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ctr">
              <a:spcBef>
                <a:spcPts val="0"/>
              </a:spcBef>
              <a:spcAft>
                <a:spcPts val="0"/>
              </a:spcAft>
              <a:buClr>
                <a:schemeClr val="dk1"/>
              </a:buClr>
              <a:buSzPts val="2300"/>
              <a:buFont typeface="Oswald"/>
              <a:buNone/>
              <a:defRPr sz="23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52" name="Google Shape;52;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74650" lvl="0" marL="457200">
              <a:lnSpc>
                <a:spcPct val="115000"/>
              </a:lnSpc>
              <a:spcBef>
                <a:spcPts val="0"/>
              </a:spcBef>
              <a:spcAft>
                <a:spcPts val="0"/>
              </a:spcAft>
              <a:buClr>
                <a:schemeClr val="dk1"/>
              </a:buClr>
              <a:buSzPts val="2300"/>
              <a:buFont typeface="Average"/>
              <a:buChar char="●"/>
              <a:defRPr sz="2300">
                <a:solidFill>
                  <a:schemeClr val="dk1"/>
                </a:solidFill>
                <a:latin typeface="Average"/>
                <a:ea typeface="Average"/>
                <a:cs typeface="Average"/>
                <a:sym typeface="Average"/>
              </a:defRPr>
            </a:lvl1pPr>
            <a:lvl2pPr indent="-336550" lvl="1" marL="9144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2pPr>
            <a:lvl3pPr indent="-336550" lvl="2" marL="13716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3pPr>
            <a:lvl4pPr indent="-336550" lvl="3" marL="18288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4pPr>
            <a:lvl5pPr indent="-336550" lvl="4" marL="22860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5pPr>
            <a:lvl6pPr indent="-336550" lvl="5" marL="27432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6pPr>
            <a:lvl7pPr indent="-336550" lvl="6" marL="32004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7pPr>
            <a:lvl8pPr indent="-336550" lvl="7" marL="36576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8pPr>
            <a:lvl9pPr indent="-336550" lvl="8" marL="4114800">
              <a:lnSpc>
                <a:spcPct val="115000"/>
              </a:lnSpc>
              <a:spcBef>
                <a:spcPts val="0"/>
              </a:spcBef>
              <a:spcAft>
                <a:spcPts val="0"/>
              </a:spcAft>
              <a:buClr>
                <a:schemeClr val="dk1"/>
              </a:buClr>
              <a:buSzPts val="1700"/>
              <a:buFont typeface="Average"/>
              <a:buChar char="■"/>
              <a:defRPr sz="1700">
                <a:solidFill>
                  <a:schemeClr val="dk1"/>
                </a:solidFill>
                <a:latin typeface="Average"/>
                <a:ea typeface="Average"/>
                <a:cs typeface="Average"/>
                <a:sym typeface="Average"/>
              </a:defRPr>
            </a:lvl9pPr>
          </a:lstStyle>
          <a:p/>
        </p:txBody>
      </p:sp>
      <p:sp>
        <p:nvSpPr>
          <p:cNvPr id="53" name="Google Shape;53;p13"/>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6"/>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pt-BR"/>
              <a:t>Estudo Sistematizado da</a:t>
            </a:r>
            <a:endParaRPr/>
          </a:p>
          <a:p>
            <a:pPr indent="0" lvl="0" marL="0" rtl="0" algn="ctr">
              <a:spcBef>
                <a:spcPts val="0"/>
              </a:spcBef>
              <a:spcAft>
                <a:spcPts val="0"/>
              </a:spcAft>
              <a:buNone/>
            </a:pPr>
            <a:r>
              <a:rPr lang="pt-BR"/>
              <a:t>Doutrina Espírita</a:t>
            </a:r>
            <a:endParaRPr/>
          </a:p>
        </p:txBody>
      </p:sp>
      <p:sp>
        <p:nvSpPr>
          <p:cNvPr id="109" name="Google Shape;109;p26"/>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sz="2300">
                <a:solidFill>
                  <a:schemeClr val="dk1"/>
                </a:solidFill>
              </a:rPr>
              <a:t>Núcleo Espírita Caminheiros da Luz</a:t>
            </a:r>
            <a:endParaRPr sz="23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63" name="Google Shape;163;p3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pt-BR"/>
              <a:t>Os Espíritos orientadores nos esclarecem que o trabalho do homem “[...] </a:t>
            </a:r>
            <a:r>
              <a:rPr i="1" lang="pt-BR"/>
              <a:t>visa duplo fim: a conservação do corpo e o desenvolvimento da faculdade de pensar, o que também é uma necessidade e o eleva acima de si mesmo</a:t>
            </a:r>
            <a:r>
              <a:rPr lang="pt-BR"/>
              <a:t> [...]”.</a:t>
            </a:r>
            <a:r>
              <a:rPr baseline="30000" lang="pt-BR"/>
              <a:t>177</a:t>
            </a:r>
            <a:endParaRPr baseline="30000"/>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69" name="Google Shape;169;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rPr i="1" lang="pt-BR"/>
              <a:t>O trabalho, em tese, para o ser em processo de evolução, configura-se sob três aspectos principais: material, espiritual, moral..</a:t>
            </a:r>
            <a:endParaRPr i="1"/>
          </a:p>
          <a:p>
            <a:pPr indent="0" lvl="0" marL="457200" rtl="0" algn="l">
              <a:spcBef>
                <a:spcPts val="1200"/>
              </a:spcBef>
              <a:spcAft>
                <a:spcPts val="1200"/>
              </a:spcAft>
              <a:buNone/>
            </a:pPr>
            <a:r>
              <a:rPr i="1" lang="pt-BR"/>
              <a:t>Através do trabalho material, propriamente dito, dignifica-se o homem no cumprimento dos deveres para consigo mesmo, para com a família que Deus lhe confiou, para com a sociedade de que participa.</a:t>
            </a:r>
            <a:endParaRPr i="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75" name="Google Shape;175;p3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rPr i="1" lang="pt-BR"/>
              <a:t>Pelo trabalho espiritual, exerce a fraternidade com o próximo e aperfeiçoa-se no conhecimento transcendente da alma imortal.</a:t>
            </a:r>
            <a:endParaRPr i="1"/>
          </a:p>
          <a:p>
            <a:pPr indent="0" lvl="0" marL="457200" rtl="0" algn="l">
              <a:spcBef>
                <a:spcPts val="1200"/>
              </a:spcBef>
              <a:spcAft>
                <a:spcPts val="1200"/>
              </a:spcAft>
              <a:buNone/>
            </a:pPr>
            <a:r>
              <a:rPr i="1" lang="pt-BR"/>
              <a:t>No campo da atividade moral, lutará, simultaneamente, por adquirir qualidades elevadas, ou, se for o caso, por sublimar aquelas com que já se sente aquinhoado.</a:t>
            </a:r>
            <a:r>
              <a:rPr baseline="30000" lang="pt-BR"/>
              <a:t>178</a:t>
            </a:r>
            <a:endParaRPr baseline="30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3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81" name="Google Shape;181;p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pt-BR"/>
              <a:t>Devemos considerar, porém, que</a:t>
            </a:r>
            <a:endParaRPr/>
          </a:p>
          <a:p>
            <a:pPr indent="0" lvl="0" marL="457200" rtl="0" algn="l">
              <a:spcBef>
                <a:spcPts val="1200"/>
              </a:spcBef>
              <a:spcAft>
                <a:spcPts val="1200"/>
              </a:spcAft>
              <a:buNone/>
            </a:pPr>
            <a:r>
              <a:rPr i="1" lang="pt-BR"/>
              <a:t>Não basta se diga ao homem que lhe corre o dever de trabalhar. É preciso que aquele que tem de prover à sua existência por meio do trabalho encontre em que se ocupar, o que nem sempre acontece. Quando se generaliza, a suspensão do trabalho assume as proporções de um flagelo, qual a miséria </a:t>
            </a:r>
            <a:r>
              <a:rPr lang="pt-BR"/>
              <a:t>[...].</a:t>
            </a:r>
            <a:r>
              <a:rPr baseline="30000" lang="pt-BR"/>
              <a:t>179</a:t>
            </a:r>
            <a:endParaRPr baseline="30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87" name="Google Shape;187;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pt-BR"/>
              <a:t>Refletindo a respeito desse assunto, entendemos que os conflitos sociais representam uma das principais causas de sofrimento do mundo contemporâneo.</a:t>
            </a:r>
            <a:endParaRPr/>
          </a:p>
          <a:p>
            <a:pPr indent="457200" lvl="0" marL="0" rtl="0" algn="l">
              <a:spcBef>
                <a:spcPts val="1200"/>
              </a:spcBef>
              <a:spcAft>
                <a:spcPts val="1200"/>
              </a:spcAft>
              <a:buNone/>
            </a:pPr>
            <a:r>
              <a:rPr lang="pt-BR"/>
              <a:t>Na verdade,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4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93" name="Google Shape;193;p4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É bem sabido que a maior parte das misérias da vida tem origem no egoísmo dos homens. Desde que cada um pensa em si antes de pensar nos outros e cogita antes de tudo de satisfazer aos seus desejos, cada um naturalmente cuida de proporcionar a si mesmo essa satisfação, a todo custo, e sacrifica sem escrúpulo os interesses alheios, assim nas mais insignificantes coisas, como nas maiores, tanto de ordem moral, quanto de ordem material. </a:t>
            </a:r>
            <a:endParaRPr i="1"/>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4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99" name="Google Shape;199;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Daí todos os antagonismos sociais, todas as lutas, todos os conflitos e todas as misérias, visto que cada um só trata de despojar o seu próximo.</a:t>
            </a:r>
            <a:r>
              <a:rPr baseline="30000" lang="pt-BR"/>
              <a:t>180</a:t>
            </a:r>
            <a:endParaRPr baseline="30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4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05" name="Google Shape;205;p4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1200"/>
              </a:spcAft>
              <a:buNone/>
            </a:pPr>
            <a:r>
              <a:rPr lang="pt-BR"/>
              <a:t>Os conflitos sociais não resolvidos, ou incorretamente </a:t>
            </a:r>
            <a:r>
              <a:rPr lang="pt-BR"/>
              <a:t>administrados</a:t>
            </a:r>
            <a:r>
              <a:rPr lang="pt-BR"/>
              <a:t>, podem gerar uma situação de pobreza generalizada, e todas as suas consequências calamitosas. Os espíritas, sabemos que as desigualdades sociais existentes no planeta estão vinculadas a dois pontos fundamentais: a manifestação da Lei de Causa e Efeito e a visão materialista da vida.</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4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11" name="Google Shape;211;p4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1200"/>
              </a:spcAft>
              <a:buNone/>
            </a:pPr>
            <a:r>
              <a:rPr lang="pt-BR"/>
              <a:t>No primeiro caso, a pobreza e a riqueza devem ser entendidas como instrumento de melhoria espiritual, pois “[...] </a:t>
            </a:r>
            <a:r>
              <a:rPr i="1" lang="pt-BR"/>
              <a:t>A pobreza é, para os que a sofrem, a prova da paciência e da resignação; a riqueza é, para os outros, a prova da caridade e da abnegação</a:t>
            </a:r>
            <a:r>
              <a:rPr lang="pt-BR"/>
              <a:t>”.</a:t>
            </a:r>
            <a:r>
              <a:rPr baseline="30000" lang="pt-BR"/>
              <a:t>181</a:t>
            </a:r>
            <a:r>
              <a:rPr lang="pt-BR"/>
              <a:t>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4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17" name="Google Shape;217;p4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1200"/>
              </a:spcAft>
              <a:buNone/>
            </a:pPr>
            <a:r>
              <a:rPr lang="pt-BR"/>
              <a:t>A visão materialista da vida, alimentada pelo orgulho e egoísmo, estimula a permissibilidade moral, causa do relaxamento dos usos e costumes sociais. As pessoas tornam-se indolentes e omissas, nada fazendo para impedir ou minimizar o estado de sofrimento material e moral reinante ao seu derredor.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7"/>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pt-BR"/>
              <a:t>MÓDULO XIII</a:t>
            </a:r>
            <a:endParaRPr/>
          </a:p>
        </p:txBody>
      </p:sp>
      <p:sp>
        <p:nvSpPr>
          <p:cNvPr id="115" name="Google Shape;115;p27"/>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Lei de Sociedade e Lei do Trabalho</a:t>
            </a:r>
            <a:endParaRPr/>
          </a:p>
        </p:txBody>
      </p:sp>
      <p:sp>
        <p:nvSpPr>
          <p:cNvPr id="116" name="Google Shape;116;p27"/>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pt-BR"/>
              <a:t>ROTEIRO 3</a:t>
            </a:r>
            <a:endParaRPr/>
          </a:p>
          <a:p>
            <a:pPr indent="0" lvl="0" marL="0" rtl="0" algn="l">
              <a:spcBef>
                <a:spcPts val="1200"/>
              </a:spcBef>
              <a:spcAft>
                <a:spcPts val="1200"/>
              </a:spcAft>
              <a:buNone/>
            </a:pPr>
            <a:r>
              <a:rPr lang="pt-BR"/>
              <a:t>Necessidade do trabalho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23" name="Google Shape;223;p4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1200"/>
              </a:spcAft>
              <a:buNone/>
            </a:pPr>
            <a:r>
              <a:rPr lang="pt-BR"/>
              <a:t>As desigualdades humanas trazem implicações de ordem econômico-social, em geral decorrentes da má distribuição de rendas, permitindo-se que uma minoria humana viva em abundância, e uma maioria sofra os rigores da pobreza e da miséria. Uma sociedade estabelecida sob essas bases está marcada pelos contrastes sociais, estimuladores do desemprego, da violência e da miséria.</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29" name="Google Shape;229;p4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lang="pt-BR"/>
              <a:t>[...]</a:t>
            </a:r>
            <a:r>
              <a:rPr i="1" lang="pt-BR"/>
              <a:t> A ciência econômica procura remédio para isso no equilíbrio entre a produção e o consumo. Esse equilíbrio, porém, dado seja possível estabelecer-se, sofrerá sempre intermitências, durante as quais não deixa o trabalhador de ter que viver. Há um elemento, que se não costuma fazer pesar na balança e sem o qual a ciência econômica não passa de simples teoria. Esse elemento é a educação, não a educação intelectual, mas a educação moral. </a:t>
            </a:r>
            <a:endParaRPr i="1"/>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4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35" name="Google Shape;235;p4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Não nos referimos, porém, à educação moral pelos livros e sim à que consiste na arte de formar os caracteres, à que incute hábitos, porquanto a educação é o conjunto de hábitos adquiri- dos. Considerando-se a aluvião de indivíduos que todos os dias são lançados na torrente da população, sem princípios, sem freio e entregues a seus próprios instintos, serão de espantar as consequências desastrosas que daí decorrem?</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4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41" name="Google Shape;241;p4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Quando essa arte for conhecida, compreendida e praticada, o homem terá no mundo hábitos de ordem e de previdência para consigo mesmo e para com os seus, de respeito a tudo o que é respeitável, hábitos que lhe permitirão atravessar menos penosamente os maus dias inevitáveis. A desordem e a imprevidência são duas chagas que só uma educação bem entendida pode curar. Esse o ponto de partida, o elemento real do bem-estar, o penhor da segurança de todos.</a:t>
            </a:r>
            <a:r>
              <a:rPr baseline="30000" lang="pt-BR"/>
              <a:t>182</a:t>
            </a:r>
            <a:endParaRPr baseline="300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47" name="Google Shape;247;p4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Não podem os homens ser felizes, se não viverem em paz, isto é, se não os animar um sentimento de benevolência, de indulgência e de condescendência recíprocas; numa palavra: enquanto procurarem esmagar-se uns aos outros.</a:t>
            </a:r>
            <a:endParaRPr i="1"/>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5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53" name="Google Shape;253;p5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 A caridade e a fraternidade resumem todas as condições e todos os deveres sociais; uma e outra, porém, pressupõem a abnegação. Ora, a abnegação é incompatível com o egoísmo e o orgulho; logo, com esses vícios, não é possível a verdadeira fraternidade, nem, por conseguinte, igualdade, nem liberdade, dado que o egoísta e o orgulhoso querem tudo para si.</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5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59" name="Google Shape;259;p5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Eles serão sempre os vermes roedores de todas as instituições progressistas; </a:t>
            </a:r>
            <a:r>
              <a:rPr i="1" lang="pt-BR"/>
              <a:t>enquanto</a:t>
            </a:r>
            <a:r>
              <a:rPr i="1" lang="pt-BR"/>
              <a:t> dominarem, ruirão aos seus golpes os mais generosos sistemas sociais, os mais sabiamente combinados. É belo, sem dúvida, proclamar-se o reinado da fraternidade, mas, para que fazê-lo, se uma causa destrutiva existe? </a:t>
            </a:r>
            <a:endParaRPr i="1"/>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5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65" name="Google Shape;265;p5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É edificar em terreno movediço; o mesmo fora decretar a saúde numa região malsã. Em tal região, para que os homens passem bem, não bastará se mandem médicos, pois que estes morrerão como os outros; insta destruir as causas da insalubridade. Para que os homens vivam na Terra como irmãos, não basta se lhes deem lições de moral; importa destruir as causas de antagonismo, atacar a raiz do mal: o orgulho e o egoísmo.</a:t>
            </a:r>
            <a:r>
              <a:rPr baseline="30000" lang="pt-BR"/>
              <a:t>183</a:t>
            </a:r>
            <a:endParaRPr baseline="300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5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71" name="Google Shape;271;p5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pt-BR"/>
              <a:t>O Espiritismo nos apresenta uma solução para o problema da miséria social, expressa nas seguintes palavras de Allan Kardec:</a:t>
            </a:r>
            <a:endParaRPr/>
          </a:p>
          <a:p>
            <a:pPr indent="0" lvl="0" marL="457200" rtl="0" algn="l">
              <a:spcBef>
                <a:spcPts val="1200"/>
              </a:spcBef>
              <a:spcAft>
                <a:spcPts val="1200"/>
              </a:spcAft>
              <a:buNone/>
            </a:pPr>
            <a:r>
              <a:rPr i="1" lang="pt-BR"/>
              <a:t>Liberdade, igualdade, fraternidade. Estas três palavras constituem, por si sós, o programa de toda uma ordem social que realizaria o mais absoluto progresso da Humanidade, se os princípios que elas exprimem pudessem receber integral aplicação. </a:t>
            </a:r>
            <a:r>
              <a:rPr lang="pt-BR"/>
              <a:t>[...]</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5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77" name="Google Shape;277;p5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A fraternidade, na rigorosa acepção do termo, resume os deveres dos homens, uns para com os outros. Significa: devotamento, abnegação, tolerância, benevolência, indulgência. É, por excelência, a caridade evangélica e a aplicação da máxima: “Proceder para com os outros, como quereríamos que os outros procedessem para conosco.” O oposto do egoísmo </a:t>
            </a:r>
            <a:r>
              <a:rPr lang="pt-BR"/>
              <a: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8"/>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pt-BR"/>
              <a:t>4 Subsídios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5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83" name="Google Shape;283;p5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Considerada do ponto de vista da sua importância para a realização da felicidade social, a fraternidade está na primeira linha: é a base. Sem ela, não poderiam existir a igualdade, nem a liberdade séria. A igualdade decorre da fraternidade e a liberdade é consequência das duas outras.</a:t>
            </a:r>
            <a:endParaRPr i="1"/>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5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89" name="Google Shape;289;p5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Com efeito, suponhamos uma sociedade de homens bastante desinteressados, bastante bons e benévolos para viverem fraternalmente </a:t>
            </a:r>
            <a:r>
              <a:rPr lang="pt-BR"/>
              <a:t>[...].</a:t>
            </a:r>
            <a:r>
              <a:rPr i="1" lang="pt-BR"/>
              <a:t> Num povo de irmãos, a igualdade será consequência de seus sentimentos, da maneira de procederem, e se estabelecerá pela força mesma das coisas. Qual, porém, o inimigo da igualdade? O orgulho, que faz queira o homem ter em toda parte a primazia e o domínio </a:t>
            </a:r>
            <a:r>
              <a:rPr lang="pt-BR"/>
              <a:t>[...].</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5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295" name="Google Shape;295;p5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457200" rtl="0" algn="l">
              <a:spcBef>
                <a:spcPts val="0"/>
              </a:spcBef>
              <a:spcAft>
                <a:spcPts val="0"/>
              </a:spcAft>
              <a:buNone/>
            </a:pPr>
            <a:r>
              <a:rPr i="1" lang="pt-BR"/>
              <a:t>A liberdade </a:t>
            </a:r>
            <a:r>
              <a:rPr lang="pt-BR"/>
              <a:t>[...]</a:t>
            </a:r>
            <a:r>
              <a:rPr i="1" lang="pt-BR"/>
              <a:t> é filha da fraternidade e da igualdade </a:t>
            </a:r>
            <a:r>
              <a:rPr lang="pt-BR"/>
              <a:t>[...].</a:t>
            </a:r>
            <a:r>
              <a:rPr i="1" lang="pt-BR"/>
              <a:t> Os homens que vivam como irmãos, com direitos iguais, animados do sentimento de </a:t>
            </a:r>
            <a:r>
              <a:rPr i="1" lang="pt-BR"/>
              <a:t>benevolência</a:t>
            </a:r>
            <a:r>
              <a:rPr i="1" lang="pt-BR"/>
              <a:t> recíproca, praticarão entre si a justiça, não procurarão causar danos uns aos outros e nada, por conseguinte, terão que temer uns dos outros. A liberdade nenhum perigo oferecerá, porque ninguém pensará abusar dela em prejuízo de seus semelhantes. </a:t>
            </a:r>
            <a:r>
              <a:rPr lang="pt-BR"/>
              <a:t>[...].</a:t>
            </a:r>
            <a:endParaRPr/>
          </a:p>
          <a:p>
            <a:pPr indent="0" lvl="0" marL="457200" rtl="0" algn="l">
              <a:spcBef>
                <a:spcPts val="1200"/>
              </a:spcBef>
              <a:spcAft>
                <a:spcPts val="1200"/>
              </a:spcAft>
              <a:buNone/>
            </a:pPr>
            <a:r>
              <a:rPr lang="pt-BR"/>
              <a:t>[...]</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5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301" name="Google Shape;301;p5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rPr lang="pt-BR"/>
              <a:t>[Esses] [...] </a:t>
            </a:r>
            <a:r>
              <a:rPr i="1" lang="pt-BR"/>
              <a:t>três princípios são </a:t>
            </a:r>
            <a:r>
              <a:rPr lang="pt-BR"/>
              <a:t>[...]</a:t>
            </a:r>
            <a:r>
              <a:rPr i="1" lang="pt-BR"/>
              <a:t> solidários entre si e se prestam mútuo apoio; sem a reunião deles o edifício social não estaria completo. O da fraternidade não pode ser praticado em toda a pureza, com exclusão dos dois outros, porquanto, sem a igualdade e a liberdade, não há verdadeira fraternidade. </a:t>
            </a:r>
            <a:endParaRPr i="1"/>
          </a:p>
          <a:p>
            <a:pPr indent="0" lvl="0" marL="457200" rtl="0" algn="l">
              <a:spcBef>
                <a:spcPts val="1200"/>
              </a:spcBef>
              <a:spcAft>
                <a:spcPts val="1200"/>
              </a:spcAft>
              <a:buNone/>
            </a:pPr>
            <a:r>
              <a:t/>
            </a:r>
            <a:endParaRPr i="1"/>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5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307" name="Google Shape;307;p5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A liberdade sem a fraternidade é rédea solta a todas as más paixões, que desde então ficam sem freio; com a fraternidade, o homem nenhum mau uso faz da sua liberdade: é a ordem; sem a fraternidade, usa da liberdade para dar curso a todas as suas torpezas: é a anarquia, a licença.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6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313" name="Google Shape;313;p6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Por isso é que as nações mais livres se veem obrigadas a criar restrições à liberdade. A igualdade, sem a fraternidade, conduz aos mesmos resultados, visto que a igualdade reclama a liberdade; sob o pretexto de igualdade, o pequeno rebaixa o grande, para lhe tomar o lugar, e se torna tirano por sua vez; tudo se reduz a um deslocamento de despotismo.</a:t>
            </a:r>
            <a:r>
              <a:rPr baseline="30000" lang="pt-BR"/>
              <a:t>184</a:t>
            </a:r>
            <a:endParaRPr baseline="300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61"/>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pt-BR"/>
              <a:t>Próximo Encontro</a:t>
            </a:r>
            <a:endParaRPr/>
          </a:p>
        </p:txBody>
      </p:sp>
      <p:sp>
        <p:nvSpPr>
          <p:cNvPr id="319" name="Google Shape;319;p61"/>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Participe também da nossa conversa no Whatsapp!</a:t>
            </a:r>
            <a:endParaRPr/>
          </a:p>
        </p:txBody>
      </p:sp>
      <p:sp>
        <p:nvSpPr>
          <p:cNvPr id="320" name="Google Shape;320;p6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l">
              <a:spcBef>
                <a:spcPts val="0"/>
              </a:spcBef>
              <a:spcAft>
                <a:spcPts val="1200"/>
              </a:spcAft>
              <a:buNone/>
            </a:pPr>
            <a:r>
              <a:rPr lang="pt-BR"/>
              <a:t>MÓDULO XIII: </a:t>
            </a:r>
            <a:br>
              <a:rPr lang="pt-BR"/>
            </a:br>
            <a:r>
              <a:rPr lang="pt-BR"/>
              <a:t>Lei de Sociedade e Lei do Trabalho</a:t>
            </a:r>
            <a:br>
              <a:rPr lang="pt-BR"/>
            </a:br>
            <a:br>
              <a:rPr lang="pt-BR"/>
            </a:br>
            <a:r>
              <a:rPr lang="pt-BR"/>
              <a:t>ROTEIRO 4:</a:t>
            </a:r>
            <a:br>
              <a:rPr lang="pt-BR"/>
            </a:br>
            <a:r>
              <a:rPr lang="pt-BR"/>
              <a:t>Limite do trabalho e do repouso</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62"/>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pt-BR"/>
              <a:t>Referências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6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Referências</a:t>
            </a:r>
            <a:endParaRPr/>
          </a:p>
        </p:txBody>
      </p:sp>
      <p:sp>
        <p:nvSpPr>
          <p:cNvPr id="331" name="Google Shape;331;p6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AutoNum type="arabicPeriod" startAt="173"/>
            </a:pPr>
            <a:r>
              <a:rPr lang="pt-BR"/>
              <a:t>FRANCO, Divaldo Pereira. Estudos espíritas. Pelo Espírito Joanna de Ângelis. 9. ed. 4. imp. Brasília: FEB, 2015. cap. 11 – Trabalho.</a:t>
            </a:r>
            <a:endParaRPr/>
          </a:p>
          <a:p>
            <a:pPr indent="-374650" lvl="0" marL="457200" rtl="0" algn="l">
              <a:spcBef>
                <a:spcPts val="0"/>
              </a:spcBef>
              <a:spcAft>
                <a:spcPts val="0"/>
              </a:spcAft>
              <a:buSzPts val="2300"/>
              <a:buAutoNum type="arabicPeriod" startAt="173"/>
            </a:pPr>
            <a:r>
              <a:rPr lang="pt-BR"/>
              <a:t>KARDEC, Allan. O livro dos espíritos. Trad. Guillon Ribeiro. 93. ed. 9. imp. (Edição Histórica). Brasília: FEB, 2019. q. 676.</a:t>
            </a:r>
            <a:endParaRPr/>
          </a:p>
          <a:p>
            <a:pPr indent="-374650" lvl="0" marL="457200" rtl="0" algn="l">
              <a:spcBef>
                <a:spcPts val="0"/>
              </a:spcBef>
              <a:spcAft>
                <a:spcPts val="0"/>
              </a:spcAft>
              <a:buSzPts val="2300"/>
              <a:buAutoNum type="arabicPeriod" startAt="173"/>
            </a:pPr>
            <a:r>
              <a:rPr lang="pt-BR"/>
              <a:t>XAVIER, Francisco Cândido. Voltei. Pelo Espírito Jacob. 28. ed. 10. imp. Brasília: FEB, 2016. cap. 20 – Retorno à tarefa.</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6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Referências</a:t>
            </a:r>
            <a:endParaRPr/>
          </a:p>
        </p:txBody>
      </p:sp>
      <p:sp>
        <p:nvSpPr>
          <p:cNvPr id="337" name="Google Shape;337;p6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AutoNum type="arabicPeriod" startAt="176"/>
            </a:pPr>
            <a:r>
              <a:rPr lang="pt-BR"/>
              <a:t>______. Reportagens de além-túmulo. Pelo Espírito Humberto de Campos. 13. ed. 2. imp. Brasília: FEB, 2018. cap. 20 – O valor do trabalho.</a:t>
            </a:r>
            <a:endParaRPr/>
          </a:p>
          <a:p>
            <a:pPr indent="-374650" lvl="0" marL="457200" rtl="0" algn="l">
              <a:spcBef>
                <a:spcPts val="0"/>
              </a:spcBef>
              <a:spcAft>
                <a:spcPts val="0"/>
              </a:spcAft>
              <a:buSzPts val="2300"/>
              <a:buAutoNum type="arabicPeriod" startAt="176"/>
            </a:pPr>
            <a:r>
              <a:rPr lang="pt-BR"/>
              <a:t>KARDEC, Allan. O livro dos espíritos. Trad. Guillon Ribeiro. 93. ed. 9. imp. (Edição Histórica). Brasília: FEB, 2019. q. 677.</a:t>
            </a:r>
            <a:endParaRPr/>
          </a:p>
          <a:p>
            <a:pPr indent="-374650" lvl="0" marL="457200" rtl="0" algn="l">
              <a:spcBef>
                <a:spcPts val="0"/>
              </a:spcBef>
              <a:spcAft>
                <a:spcPts val="0"/>
              </a:spcAft>
              <a:buSzPts val="2300"/>
              <a:buAutoNum type="arabicPeriod" startAt="176"/>
            </a:pPr>
            <a:r>
              <a:rPr lang="pt-BR"/>
              <a:t>PERALVA, Martins. Estudando o evangelho. 11. ed. 6. imp. Brasília: FEB, 2018. cap. 3 – Renovação, it. Trabalho.</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27" name="Google Shape;127;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O trabalho </a:t>
            </a:r>
            <a:r>
              <a:rPr lang="pt-BR"/>
              <a:t>[...]</a:t>
            </a:r>
            <a:r>
              <a:rPr i="1" lang="pt-BR"/>
              <a:t> é Lei da Natureza, mediante a qual o homem forja o próprio progresso, desenvolvendo as possibilidades do meio ambiente em que se situa, ampliando os recursos de preservação da vida, por meio das suas necessidades imediatas na comunidade social em que vive.</a:t>
            </a:r>
            <a:endParaRPr i="1"/>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sp>
        <p:nvSpPr>
          <p:cNvPr id="342" name="Google Shape;342;p6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Referências</a:t>
            </a:r>
            <a:endParaRPr/>
          </a:p>
        </p:txBody>
      </p:sp>
      <p:sp>
        <p:nvSpPr>
          <p:cNvPr id="343" name="Google Shape;343;p6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74650" lvl="0" marL="457200" rtl="0" algn="l">
              <a:spcBef>
                <a:spcPts val="0"/>
              </a:spcBef>
              <a:spcAft>
                <a:spcPts val="0"/>
              </a:spcAft>
              <a:buSzPts val="2300"/>
              <a:buAutoNum type="arabicPeriod" startAt="179"/>
            </a:pPr>
            <a:r>
              <a:rPr lang="pt-BR"/>
              <a:t>KARDEC, Allan. O livro dos espíritos. Trad. Guillon Ribeiro. 93. ed. 9. imp. (Edição Histórica). Brasília: FEB, 2019. Comentário de Kardec à q. 685.</a:t>
            </a:r>
            <a:endParaRPr/>
          </a:p>
          <a:p>
            <a:pPr indent="-374650" lvl="0" marL="457200" rtl="0" algn="l">
              <a:spcBef>
                <a:spcPts val="0"/>
              </a:spcBef>
              <a:spcAft>
                <a:spcPts val="0"/>
              </a:spcAft>
              <a:buSzPts val="2300"/>
              <a:buAutoNum type="arabicPeriod" startAt="179"/>
            </a:pPr>
            <a:r>
              <a:rPr lang="pt-BR"/>
              <a:t>______. Obras póstumas. Trad. Guillon Ribeiro. 41. ed. 1. imp. (Edição Histórica). Brasília: FEB, 2019. 1ª pt., cap. O egoísmo e o orgulho.</a:t>
            </a:r>
            <a:endParaRPr/>
          </a:p>
          <a:p>
            <a:pPr indent="-374650" lvl="0" marL="457200" rtl="0" algn="l">
              <a:spcBef>
                <a:spcPts val="0"/>
              </a:spcBef>
              <a:spcAft>
                <a:spcPts val="0"/>
              </a:spcAft>
              <a:buSzPts val="2300"/>
              <a:buAutoNum type="arabicPeriod" startAt="179"/>
            </a:pPr>
            <a:r>
              <a:rPr lang="pt-BR"/>
              <a:t>______. O evangelho segundo o espiritismo. Trad. Guillon Ribeiro. 131. ed. 14. imp. (Edição Histórica). Brasília: FEB, 2019. cap. 16, it. 8.</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6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Referências</a:t>
            </a:r>
            <a:endParaRPr/>
          </a:p>
        </p:txBody>
      </p:sp>
      <p:sp>
        <p:nvSpPr>
          <p:cNvPr id="349" name="Google Shape;349;p6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74650" lvl="0" marL="457200" rtl="0" algn="l">
              <a:spcBef>
                <a:spcPts val="0"/>
              </a:spcBef>
              <a:spcAft>
                <a:spcPts val="0"/>
              </a:spcAft>
              <a:buSzPts val="2300"/>
              <a:buAutoNum type="arabicPeriod" startAt="182"/>
            </a:pPr>
            <a:r>
              <a:rPr lang="pt-BR"/>
              <a:t>______. O livro dos espíritos. Trad. Guillon Ribeiro. 93. ed. 9. imp. (Edição Histórica). Brasília: FEB, 2019. Comentário de Kardec à q. 685.</a:t>
            </a:r>
            <a:endParaRPr/>
          </a:p>
          <a:p>
            <a:pPr indent="-374650" lvl="0" marL="457200" rtl="0" algn="l">
              <a:spcBef>
                <a:spcPts val="0"/>
              </a:spcBef>
              <a:spcAft>
                <a:spcPts val="0"/>
              </a:spcAft>
              <a:buSzPts val="2300"/>
              <a:buAutoNum type="arabicPeriod" startAt="182"/>
            </a:pPr>
            <a:r>
              <a:rPr lang="pt-BR"/>
              <a:t>______. Obras póstumas. Trad. Guillon Ribeiro. 41. ed. 1. imp. (Edição Histórica). Brasília: FEB, 2019. 1ª pt., cap. O egoísmo e o orgulho.</a:t>
            </a:r>
            <a:endParaRPr/>
          </a:p>
          <a:p>
            <a:pPr indent="-374650" lvl="0" marL="457200" rtl="0" algn="l">
              <a:spcBef>
                <a:spcPts val="0"/>
              </a:spcBef>
              <a:spcAft>
                <a:spcPts val="0"/>
              </a:spcAft>
              <a:buSzPts val="2300"/>
              <a:buAutoNum type="arabicPeriod" startAt="182"/>
            </a:pPr>
            <a:r>
              <a:rPr lang="pt-BR"/>
              <a:t>______. ______. cap. Liberdade, igualdade, fraternidade.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30"/>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33" name="Google Shape;133;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Desde as imperiosas necessidades de comer e beber, defender-se dos excessos climatéricos até os processos de garantia e preservação da espécie, pela reprodução, o homem vê-se coagido à obediência à Lei do Trabalho.</a:t>
            </a:r>
            <a:r>
              <a:rPr baseline="30000" lang="pt-BR"/>
              <a:t>173</a:t>
            </a:r>
            <a:endParaRPr baseline="30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3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39" name="Google Shape;139;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pt-BR"/>
              <a:t>Sendo assim, o trabalho se impõe ao ser humano como uma necessidade porque é um</a:t>
            </a:r>
            <a:endParaRPr/>
          </a:p>
          <a:p>
            <a:pPr indent="0" lvl="0" marL="457200" rtl="0" algn="l">
              <a:spcBef>
                <a:spcPts val="1200"/>
              </a:spcBef>
              <a:spcAft>
                <a:spcPts val="0"/>
              </a:spcAft>
              <a:buNone/>
            </a:pPr>
            <a:r>
              <a:rPr lang="pt-BR"/>
              <a:t>[...]</a:t>
            </a:r>
            <a:r>
              <a:rPr i="1" lang="pt-BR"/>
              <a:t> meio de aperfeiçoamento da sua inteligência. Sem o trabalho, o homem permaneceria sempre na infância, quanto à inteligência. </a:t>
            </a:r>
            <a:endParaRPr i="1"/>
          </a:p>
          <a:p>
            <a:pPr indent="45720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32"/>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45" name="Google Shape;145;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Por isso é que seu alimento, sua segurança e seu bem-estar dependem do seu trabalho e da sua atividade. Em compensação, ao extremamente fraco de corpo outorgou Deus a inteligência, mas é sempre um trabalho.</a:t>
            </a:r>
            <a:r>
              <a:rPr baseline="30000" lang="pt-BR"/>
              <a:t>174</a:t>
            </a:r>
            <a:endParaRPr baseline="30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3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51" name="Google Shape;151;p3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pt-BR"/>
              <a:t>	O trabalho, entendido como Lei da Natureza,</a:t>
            </a:r>
            <a:endParaRPr/>
          </a:p>
          <a:p>
            <a:pPr indent="0" lvl="0" marL="457200" rtl="0" algn="l">
              <a:spcBef>
                <a:spcPts val="1200"/>
              </a:spcBef>
              <a:spcAft>
                <a:spcPts val="1200"/>
              </a:spcAft>
              <a:buNone/>
            </a:pPr>
            <a:r>
              <a:rPr lang="pt-BR"/>
              <a:t>[...]</a:t>
            </a:r>
            <a:r>
              <a:rPr i="1" lang="pt-BR"/>
              <a:t> é das maiores bênçãos de Deus no campo das horas. Em suas dádivas de realização para o bem, o triste se reconforta, o ignorante aprende, o doente se refaz, o criminoso se regenera.</a:t>
            </a:r>
            <a:r>
              <a:rPr baseline="30000" lang="pt-BR"/>
              <a:t>175</a:t>
            </a:r>
            <a:endParaRPr baseline="30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pt-BR"/>
              <a:t>4 Subsídios</a:t>
            </a:r>
            <a:endParaRPr/>
          </a:p>
        </p:txBody>
      </p:sp>
      <p:sp>
        <p:nvSpPr>
          <p:cNvPr id="157" name="Google Shape;157;p3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l">
              <a:spcBef>
                <a:spcPts val="0"/>
              </a:spcBef>
              <a:spcAft>
                <a:spcPts val="1200"/>
              </a:spcAft>
              <a:buNone/>
            </a:pPr>
            <a:r>
              <a:rPr i="1" lang="pt-BR"/>
              <a:t>É </a:t>
            </a:r>
            <a:r>
              <a:rPr lang="pt-BR"/>
              <a:t>“[...]</a:t>
            </a:r>
            <a:r>
              <a:rPr i="1" lang="pt-BR"/>
              <a:t> o guia na descoberta de nossas possibilidades divinas, no processo evolutivo do aperfeiçoamento universal. Nele </a:t>
            </a:r>
            <a:r>
              <a:rPr lang="pt-BR"/>
              <a:t>[...]</a:t>
            </a:r>
            <a:r>
              <a:rPr i="1" lang="pt-BR"/>
              <a:t> a alma edifica a própria casa, cria valores para a ascensão sublime </a:t>
            </a:r>
            <a:r>
              <a:rPr lang="pt-BR"/>
              <a:t>[...]”.</a:t>
            </a:r>
            <a:r>
              <a:rPr baseline="30000" lang="pt-BR"/>
              <a:t>176</a:t>
            </a:r>
            <a:endParaRPr baseline="30000"/>
          </a:p>
        </p:txBody>
      </p:sp>
    </p:spTree>
  </p:cSld>
  <p:clrMapOvr>
    <a:masterClrMapping/>
  </p:clrMapOvr>
</p:sld>
</file>

<file path=ppt/theme/theme1.xml><?xml version="1.0" encoding="utf-8"?>
<a:theme xmlns:a="http://schemas.openxmlformats.org/drawingml/2006/main" xmlns:r="http://schemas.openxmlformats.org/officeDocument/2006/relationships" name="NECAL">
  <a:themeElements>
    <a:clrScheme name="Slate">
      <a:dk1>
        <a:srgbClr val="FFFFFF"/>
      </a:dk1>
      <a:lt1>
        <a:srgbClr val="37475A"/>
      </a:lt1>
      <a:dk2>
        <a:srgbClr val="9E9E9E"/>
      </a:dk2>
      <a:lt2>
        <a:srgbClr val="E0E0E0"/>
      </a:lt2>
      <a:accent1>
        <a:srgbClr val="616161"/>
      </a:accent1>
      <a:accent2>
        <a:srgbClr val="78909C"/>
      </a:accent2>
      <a:accent3>
        <a:srgbClr val="CACACA"/>
      </a:accent3>
      <a:accent4>
        <a:srgbClr val="64FFDA"/>
      </a:accent4>
      <a:accent5>
        <a:srgbClr val="FFFFFF"/>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