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1" r:id="rId4"/>
    <p:sldMasterId id="214748367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y="5143500" cx="9144000"/>
  <p:notesSz cx="6858000" cy="9144000"/>
  <p:embeddedFontLst>
    <p:embeddedFont>
      <p:font typeface="Average"/>
      <p:regular r:id="rId37"/>
    </p:embeddedFont>
    <p:embeddedFont>
      <p:font typeface="Oswald"/>
      <p:regular r:id="rId38"/>
      <p:bold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font" Target="fonts/Average-regular.fntdata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font" Target="fonts/Oswald-bold.fntdata"/><Relationship Id="rId16" Type="http://schemas.openxmlformats.org/officeDocument/2006/relationships/slide" Target="slides/slide10.xml"/><Relationship Id="rId38" Type="http://schemas.openxmlformats.org/officeDocument/2006/relationships/font" Target="fonts/Oswald-regular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f3cac38244_2_54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f3cac38244_2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f3cac38244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f3cac38244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188. CALLIGARIS, Rodolfo. As leis morais. 15. ed. 5. imp. Brasília: FEB, 2016. cap. 14 – Limite do trabalho.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f3cac38244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f3cac38244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f3cac38244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f3cac38244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f3cac38244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f3cac38244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189. FRANCO, Divaldo Pereira. Estudos espíritas. Pelo Espírito Joanna de Ângelis. 9. ed. 4. imp. Brasília: FEB, 2015. cap. 11 – Trabalho, it. Teorias econômicas do trabalho e justiça social.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f3cac38244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f3cac38244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190. XAVIER, Francisco Cândido. Nosso lar. Pelo Espírito André Luiz. 64. ed. 15. imp. Brasília: FEB, 2020. cap. 11 – Notícias do plano.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f3cac38244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f3cac38244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191. XAVIER, Francisco Cândido. Os mensageiros. Pelo Espírito André Luiz. 47. ed. 11. imp. Brasília: FEB, 2018. cap. 40 – Rumo ao campo.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f3cac38244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f3cac38244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192. XAVIER, Francisco Cândido. Pensamento e vida. Pelo Espírito Emmanuel. 19. ed. 4. imp. Brasília: FEB, 2016. cap. 7 – Trabalho.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f3cac38244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f3cac38244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f3cac38244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f3cac38244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f3cac38244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f3cac38244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193. KARDEC, Allan. O livro dos espíritos. Trad. Guillon Ribeiro. 93. ed. 9. imp. (Edição Histórica). Brasília: FEB, 2019. q. 684.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f3cac38244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f3cac38244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f3cac38244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f3cac38244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f3cac38244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f3cac38244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f3cac38244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f3cac38244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f3cac38244_0_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f3cac38244_0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f3cac38244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f3cac38244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f3cac38244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f3cac38244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f3cac38244_2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f3cac38244_2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f3cac38244_2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f3cac38244_2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f3cac38244_2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f3cac38244_2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f3cac38244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f3cac38244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f3cac3824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f3cac3824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f3cac38244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f3cac38244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f3cac38244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f3cac38244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f3cac38244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f3cac38244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185. FRANCO, Divaldo Pereira. Estudos espíritas. Pelo Espírito Joanna de Ângelis. 9. ed. 4. imp. Brasília: FEB, 2015. cap. 11 – Trabalho, it. Conceito.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f3cac38244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f3cac38244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186. KARDEC, Allan. O livro dos espíritos. Trad. Guillon Ribeiro. 93. ed. 9. imp. (Edição Histórica). Brasília: FEB, 2019. q. 683.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187. CALLIGARIS, Rodolfo. As leis morais. 15. ed. 5. imp. Brasília: FEB, 2016. cap. 14 – Limite do trabalho.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f3cac38244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f3cac38244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f3cac38244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f3cac38244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f3cac38244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f3cac38244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oogle Shape;55;p14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56" name="Google Shape;56;p14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14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14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14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60" name="Google Shape;60;p14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4" name="Google Shape;64;p1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7465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Char char="●"/>
              <a:defRPr sz="2300">
                <a:solidFill>
                  <a:schemeClr val="lt2"/>
                </a:solidFill>
              </a:defRPr>
            </a:lvl1pPr>
            <a:lvl2pPr indent="-33655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○"/>
              <a:defRPr>
                <a:solidFill>
                  <a:schemeClr val="accent3"/>
                </a:solidFill>
              </a:defRPr>
            </a:lvl2pPr>
            <a:lvl3pPr indent="-33655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■"/>
              <a:defRPr>
                <a:solidFill>
                  <a:schemeClr val="accent3"/>
                </a:solidFill>
              </a:defRPr>
            </a:lvl3pPr>
            <a:lvl4pPr indent="-33655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●"/>
              <a:defRPr>
                <a:solidFill>
                  <a:schemeClr val="accent3"/>
                </a:solidFill>
              </a:defRPr>
            </a:lvl4pPr>
            <a:lvl5pPr indent="-33655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○"/>
              <a:defRPr>
                <a:solidFill>
                  <a:schemeClr val="accent3"/>
                </a:solidFill>
              </a:defRPr>
            </a:lvl5pPr>
            <a:lvl6pPr indent="-33655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■"/>
              <a:defRPr>
                <a:solidFill>
                  <a:schemeClr val="accent3"/>
                </a:solidFill>
              </a:defRPr>
            </a:lvl6pPr>
            <a:lvl7pPr indent="-33655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●"/>
              <a:defRPr>
                <a:solidFill>
                  <a:schemeClr val="accent3"/>
                </a:solidFill>
              </a:defRPr>
            </a:lvl7pPr>
            <a:lvl8pPr indent="-33655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○"/>
              <a:defRPr>
                <a:solidFill>
                  <a:schemeClr val="accent3"/>
                </a:solidFill>
              </a:defRPr>
            </a:lvl8pPr>
            <a:lvl9pPr indent="-33655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■"/>
              <a:defRPr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68" name="Google Shape;68;p1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rpo Início">
  <p:cSld name="TITLE_AND_BODY_1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74650" lvl="0" marL="457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Char char="●"/>
              <a:defRPr sz="2300">
                <a:solidFill>
                  <a:schemeClr val="lt2"/>
                </a:solidFill>
              </a:defRPr>
            </a:lvl1pPr>
            <a:lvl2pPr indent="-336550" lvl="1" marL="914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○"/>
              <a:defRPr>
                <a:solidFill>
                  <a:schemeClr val="accent3"/>
                </a:solidFill>
              </a:defRPr>
            </a:lvl2pPr>
            <a:lvl3pPr indent="-336550" lvl="2" marL="1371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■"/>
              <a:defRPr>
                <a:solidFill>
                  <a:schemeClr val="accent3"/>
                </a:solidFill>
              </a:defRPr>
            </a:lvl3pPr>
            <a:lvl4pPr indent="-336550" lvl="3" marL="1828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●"/>
              <a:defRPr>
                <a:solidFill>
                  <a:schemeClr val="accent3"/>
                </a:solidFill>
              </a:defRPr>
            </a:lvl4pPr>
            <a:lvl5pPr indent="-336550" lvl="4" marL="22860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○"/>
              <a:defRPr>
                <a:solidFill>
                  <a:schemeClr val="accent3"/>
                </a:solidFill>
              </a:defRPr>
            </a:lvl5pPr>
            <a:lvl6pPr indent="-336550" lvl="5" marL="2743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■"/>
              <a:defRPr>
                <a:solidFill>
                  <a:schemeClr val="accent3"/>
                </a:solidFill>
              </a:defRPr>
            </a:lvl6pPr>
            <a:lvl7pPr indent="-336550" lvl="6" marL="32004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●"/>
              <a:defRPr>
                <a:solidFill>
                  <a:schemeClr val="accent3"/>
                </a:solidFill>
              </a:defRPr>
            </a:lvl7pPr>
            <a:lvl8pPr indent="-336550" lvl="7" marL="36576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○"/>
              <a:defRPr>
                <a:solidFill>
                  <a:schemeClr val="accent3"/>
                </a:solidFill>
              </a:defRPr>
            </a:lvl8pPr>
            <a:lvl9pPr indent="-336550" lvl="8" marL="41148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700"/>
              <a:buChar char="■"/>
              <a:defRPr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72" name="Google Shape;72;p1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75" name="Google Shape;75;p18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74650" lvl="0" marL="45720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indent="-361950" lvl="1" marL="91440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indent="-361950" lvl="2" marL="137160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indent="-361950" lvl="3" marL="182880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indent="-361950" lvl="4" marL="228600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indent="-361950" lvl="5" marL="274320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indent="-361950" lvl="6" marL="320040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indent="-361950" lvl="7" marL="365760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indent="-361950" lvl="8" marL="411480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/>
        </p:txBody>
      </p:sp>
      <p:sp>
        <p:nvSpPr>
          <p:cNvPr id="76" name="Google Shape;76;p18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74650" lvl="0" marL="45720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indent="-361950" lvl="1" marL="91440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indent="-361950" lvl="2" marL="137160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indent="-361950" lvl="3" marL="182880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indent="-361950" lvl="4" marL="228600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indent="-361950" lvl="5" marL="274320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indent="-361950" lvl="6" marL="3200400"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indent="-361950" lvl="7" marL="3657600"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indent="-361950" lvl="8" marL="4114800"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/>
        </p:txBody>
      </p:sp>
      <p:sp>
        <p:nvSpPr>
          <p:cNvPr id="77" name="Google Shape;77;p1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80" name="Google Shape;80;p1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3" name="Google Shape;83;p2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4" name="Google Shape;84;p2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1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1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7" name="Google Shape;87;p2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2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0" name="Google Shape;90;p22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1" name="Google Shape;91;p22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92" name="Google Shape;92;p22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3" name="Google Shape;93;p22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746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Char char="●"/>
              <a:defRPr>
                <a:solidFill>
                  <a:schemeClr val="lt1"/>
                </a:solidFill>
              </a:defRPr>
            </a:lvl1pPr>
            <a:lvl2pPr indent="-3365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2pPr>
            <a:lvl3pPr indent="-3365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3pPr>
            <a:lvl4pPr indent="-3365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4pPr>
            <a:lvl5pPr indent="-3365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5pPr>
            <a:lvl6pPr indent="-3365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6pPr>
            <a:lvl7pPr indent="-3365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●"/>
              <a:defRPr>
                <a:solidFill>
                  <a:schemeClr val="lt1"/>
                </a:solidFill>
              </a:defRPr>
            </a:lvl7pPr>
            <a:lvl8pPr indent="-3365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○"/>
              <a:defRPr>
                <a:solidFill>
                  <a:schemeClr val="lt1"/>
                </a:solidFill>
              </a:defRPr>
            </a:lvl8pPr>
            <a:lvl9pPr indent="-3365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4" name="Google Shape;94;p2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97" name="Google Shape;97;p2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4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0" name="Google Shape;100;p24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74650" lvl="0" marL="45720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indent="-336550" lvl="1" marL="914400" algn="ctr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 algn="ctr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 algn="ctr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 algn="ctr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 algn="ctr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 algn="ctr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 algn="ctr">
              <a:spcBef>
                <a:spcPts val="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 algn="ctr">
              <a:spcBef>
                <a:spcPts val="0"/>
              </a:spcBef>
              <a:spcAft>
                <a:spcPts val="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101" name="Google Shape;101;p2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late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Oswald"/>
              <a:buNone/>
              <a:defRPr sz="23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746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verage"/>
              <a:buChar char="●"/>
              <a:defRPr sz="23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365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○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365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■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365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●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365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○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365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■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365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●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365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○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365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verage"/>
              <a:buChar char="■"/>
              <a:defRPr sz="1700">
                <a:solidFill>
                  <a:schemeClr val="dk1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0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Estudo Sistematizado da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Doutrina Espírita</a:t>
            </a:r>
            <a:endParaRPr/>
          </a:p>
        </p:txBody>
      </p:sp>
      <p:sp>
        <p:nvSpPr>
          <p:cNvPr id="109" name="Google Shape;109;p26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>
                <a:solidFill>
                  <a:schemeClr val="dk1"/>
                </a:solidFill>
              </a:rPr>
              <a:t>Núcleo Espírita Caminheiros da Luz</a:t>
            </a:r>
            <a:endParaRPr sz="23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63" name="Google Shape;163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Abalizados psiquiatras e psicanalistas afirmam, com exato conhecimento de causa, que “</a:t>
            </a:r>
            <a:r>
              <a:rPr lang="pt-BR"/>
              <a:t>todos os seres humanos precisam encontrar alguma coisa que possam fazer”</a:t>
            </a:r>
            <a:r>
              <a:rPr i="1" lang="pt-BR"/>
              <a:t>, pois “</a:t>
            </a:r>
            <a:r>
              <a:rPr lang="pt-BR"/>
              <a:t>ninguém consegue ser feliz sem que se sinta útil ou necessário a alguém</a:t>
            </a:r>
            <a:r>
              <a:rPr i="1" lang="pt-BR"/>
              <a:t>”.</a:t>
            </a:r>
            <a:r>
              <a:rPr baseline="30000" lang="pt-BR"/>
              <a:t>188</a:t>
            </a:r>
            <a:endParaRPr baseline="30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69" name="Google Shape;169;p3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Por outro lado, as exigências e competições existentes no mudo moderno vêm contribuindo para que um número significativo de pessoas adote comportamentos compulsivos, em relação à atividade laboral. São pessoas denominadas </a:t>
            </a:r>
            <a:r>
              <a:rPr i="1" lang="pt-BR"/>
              <a:t>workaholics</a:t>
            </a:r>
            <a:r>
              <a:rPr lang="pt-BR"/>
              <a:t> (ou </a:t>
            </a:r>
            <a:r>
              <a:rPr i="1" lang="pt-BR"/>
              <a:t>work-a-holics</a:t>
            </a:r>
            <a:r>
              <a:rPr lang="pt-BR"/>
              <a:t>), palavra inglesa usada para designar pessoas que têm compulsão por trabalho. Elas trabalham em excesso, vivem e </a:t>
            </a:r>
            <a:r>
              <a:rPr lang="pt-BR"/>
              <a:t>respiram</a:t>
            </a:r>
            <a:r>
              <a:rPr lang="pt-BR"/>
              <a:t> trabalho 24 horas por dia.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75" name="Google Shape;175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Dividido o tempo entre o trabalho e o lazer, ação e espairecimento, ampliam-se as possibilidades da existência do homem que, então, frui a decorrência do progresso na saúde, nas manifestações artísticas, na cultura, no prazer, dispondo de tempo para as atividades espirituais, igualmente valiosas, senão indispensáveis para a sua paz interior.</a:t>
            </a:r>
            <a:endParaRPr i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81" name="Google Shape;181;p3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/>
              <a:t>Mediante o “</a:t>
            </a:r>
            <a:r>
              <a:rPr lang="pt-BR"/>
              <a:t>trabalho-remunerado</a:t>
            </a:r>
            <a:r>
              <a:rPr i="1" lang="pt-BR"/>
              <a:t>” o homem modifica o meio, transforma o hábitat, cria condições de conforto.</a:t>
            </a:r>
            <a:endParaRPr i="1"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pt-BR"/>
              <a:t>Pelo “</a:t>
            </a:r>
            <a:r>
              <a:rPr lang="pt-BR"/>
              <a:t>trabalho-abnegação”</a:t>
            </a:r>
            <a:r>
              <a:rPr i="1" lang="pt-BR"/>
              <a:t>, do qual não decorre troca nem permuta de remuneração, ele se modifica a si mesmo, crescendo no sentido moral e espiritual.</a:t>
            </a:r>
            <a:r>
              <a:rPr baseline="30000" lang="pt-BR"/>
              <a:t>189</a:t>
            </a:r>
            <a:endParaRPr baseline="300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87" name="Google Shape;187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 limite do trabalho e do repouso é observado, inclusive, no Plano Espiritual. André Luiz nos faz inúmeras referências a respeito deste assunto em sua obra. Em Nosso lar, por exemplo, nos informa: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/>
              <a:t>[...]</a:t>
            </a:r>
            <a:r>
              <a:rPr i="1" lang="pt-BR"/>
              <a:t> Aqui, em verdade, a lei do descanso é rigorosamente observada, para que determinados servidores não fiquem mais sobrecarregados que outros; mas a Lei do Trabalho é também rigorosamente cumprida</a:t>
            </a:r>
            <a:r>
              <a:rPr lang="pt-BR"/>
              <a:t> [...].</a:t>
            </a:r>
            <a:r>
              <a:rPr baseline="30000" lang="pt-BR"/>
              <a:t>190</a:t>
            </a:r>
            <a:endParaRPr baseline="30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93" name="Google Shape;193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Em </a:t>
            </a:r>
            <a:r>
              <a:rPr i="1" lang="pt-BR"/>
              <a:t>Os mensageiros</a:t>
            </a:r>
            <a:r>
              <a:rPr lang="pt-BR"/>
              <a:t>, há relato do benfeitor Aniceto relacionado a uma específica distribuição de tarefas entre os colaboradores: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pt-BR"/>
              <a:t>– Na oficina – disse-nos bondoso – encontramos revigoramento imprescindível ao trabalho. Recebemos reforços de energia, alimentando-nos convenientemente para prosseguir no esforço, mas convenhamos que, para muitos de nós, a noite representou uma série de atividades longas e exaustivas. Necessitamos de algum descanso </a:t>
            </a:r>
            <a:r>
              <a:rPr lang="pt-BR"/>
              <a:t>[...].</a:t>
            </a:r>
            <a:r>
              <a:rPr baseline="30000" lang="pt-BR"/>
              <a:t>191</a:t>
            </a:r>
            <a:endParaRPr baseline="30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99" name="Google Shape;199;p4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/>
              <a:t>Se nos propomos retratar mentalmente a luz dos planos superiores, é indispensável que a nossa vontade abrace espontaneamente o trabalho por alimento de cada dia.</a:t>
            </a:r>
            <a:endParaRPr i="1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pt-BR"/>
              <a:t>No pretérito, apreciávamo-lo por atitude servil de quantos caíssem sob o ferrete da injúria.</a:t>
            </a:r>
            <a:endParaRPr i="1"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pt-BR"/>
              <a:t>A escola, as artes, as virtudes domésticas, a indústria e o amanho do solo eram relegados a mãos escravas, reservando-se os braços supostos livres para a inércia dourada.</a:t>
            </a:r>
            <a:r>
              <a:rPr baseline="30000" lang="pt-BR"/>
              <a:t>192</a:t>
            </a:r>
            <a:endParaRPr baseline="300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205" name="Google Shape;205;p4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O trabalho escravo, ainda existente em muitas nações, inclusive no Brasil, foi uma prática muito comum no passado. Na época exclusivamente agrícola, a produção exigia uma mão de obra permanente, não-remunerada. 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211" name="Google Shape;211;p4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Por muitos anos, após o período da Revolução Industrial, o trabalhador era remunerado, mas, em contrapartida, deveria assumir o ônus de uma desumana carga de trabalho, sem descanso ou com pouquíssimo tempo destinado ao repouso. Nesse sentido, o Espiritismo esclarece que devemos ser muito cuidadosos, pois não é correto abusar da autoridade, impondo aos subalternos excessivo trabalho.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217" name="Google Shape;217;p4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Segundo os Espíritos orientadores, quem assim procede está cometendo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/>
              <a:t>[...]</a:t>
            </a:r>
            <a:r>
              <a:rPr i="1" lang="pt-BR"/>
              <a:t> uma das piores ações. Todo aquele que tem o poder de mandar é responsável pelo excesso de trabalho que imponha a seus inferiores, porquanto, assim fazendo, transgride a Lei de Deus.</a:t>
            </a:r>
            <a:r>
              <a:rPr baseline="30000" lang="pt-BR"/>
              <a:t>193</a:t>
            </a:r>
            <a:endParaRPr baseline="30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7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MÓDULO XIII</a:t>
            </a:r>
            <a:endParaRPr/>
          </a:p>
        </p:txBody>
      </p:sp>
      <p:sp>
        <p:nvSpPr>
          <p:cNvPr id="115" name="Google Shape;115;p27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Lei de Sociedade e Lei do Trabalho</a:t>
            </a:r>
            <a:endParaRPr/>
          </a:p>
        </p:txBody>
      </p:sp>
      <p:sp>
        <p:nvSpPr>
          <p:cNvPr id="116" name="Google Shape;116;p27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ROTEIRO 4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/>
              <a:t>Limite do trabalho e do repouso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5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Trabalha Agora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Trabalha Agora</a:t>
            </a:r>
            <a:endParaRPr/>
          </a:p>
        </p:txBody>
      </p:sp>
      <p:sp>
        <p:nvSpPr>
          <p:cNvPr id="228" name="Google Shape;228;p4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/>
              <a:t>Pondera o tempo – mar em que navegas,</a:t>
            </a:r>
            <a:endParaRPr i="1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pt-BR"/>
              <a:t>Invisível apoio que te escora.</a:t>
            </a:r>
            <a:endParaRPr i="1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pt-BR"/>
              <a:t>Não te afundes no abismo, senda afora,</a:t>
            </a:r>
            <a:endParaRPr i="1"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pt-BR"/>
              <a:t>Nem prossigas, em vão, tateando às cegas.</a:t>
            </a:r>
            <a:endParaRPr i="1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Trabalha Agora</a:t>
            </a:r>
            <a:endParaRPr/>
          </a:p>
        </p:txBody>
      </p:sp>
      <p:sp>
        <p:nvSpPr>
          <p:cNvPr id="234" name="Google Shape;234;p4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/>
              <a:t>Glórias, delitos, lágrimas, refregas,</a:t>
            </a:r>
            <a:endParaRPr i="1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pt-BR"/>
              <a:t>Tudo é feito no tempo, de hora a hora...</a:t>
            </a:r>
            <a:endParaRPr i="1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pt-BR"/>
              <a:t>Estende o amor e a paz, semeando agora</a:t>
            </a:r>
            <a:endParaRPr i="1"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pt-BR"/>
              <a:t>As riquezas do tempo que carregas!</a:t>
            </a:r>
            <a:endParaRPr i="1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Trabalha Agora</a:t>
            </a:r>
            <a:endParaRPr/>
          </a:p>
        </p:txBody>
      </p:sp>
      <p:sp>
        <p:nvSpPr>
          <p:cNvPr id="240" name="Google Shape;240;p4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/>
              <a:t>Inda que a dor te oprima e o mal te afronte,</a:t>
            </a:r>
            <a:endParaRPr i="1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pt-BR"/>
              <a:t>Vive, qual novo dia no horizonte,</a:t>
            </a:r>
            <a:endParaRPr i="1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pt-BR"/>
              <a:t>Sem que a névoa do mundo te abastarde</a:t>
            </a:r>
            <a:r>
              <a:rPr i="1" lang="pt-BR"/>
              <a:t>...</a:t>
            </a:r>
            <a:endParaRPr i="1"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i="1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Trabalha Agora</a:t>
            </a:r>
            <a:endParaRPr/>
          </a:p>
        </p:txBody>
      </p:sp>
      <p:sp>
        <p:nvSpPr>
          <p:cNvPr id="246" name="Google Shape;246;p4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/>
              <a:t>Hoje! Trabalha agora, em cada instante;</a:t>
            </a:r>
            <a:endParaRPr i="1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pt-BR"/>
              <a:t>Agora! Trilha aberta ao sol triunfante!...</a:t>
            </a:r>
            <a:endParaRPr i="1"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pt-BR"/>
              <a:t>Muitas vezes, depois é muito tarde!...</a:t>
            </a:r>
            <a:endParaRPr i="1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Trabalha Agora</a:t>
            </a:r>
            <a:endParaRPr/>
          </a:p>
        </p:txBody>
      </p:sp>
      <p:sp>
        <p:nvSpPr>
          <p:cNvPr id="252" name="Google Shape;252;p5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/>
              <a:t>Hoje! Trabalha agora, em cada instante;</a:t>
            </a:r>
            <a:endParaRPr i="1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pt-BR"/>
              <a:t>Agora! Trilha aberta ao sol triunfante!...</a:t>
            </a:r>
            <a:endParaRPr i="1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pt-BR"/>
              <a:t>Muitas vezes, depois é muito tarde!...</a:t>
            </a:r>
            <a:endParaRPr i="1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i="1"/>
          </a:p>
          <a:p>
            <a:pPr indent="0" lvl="0" marL="0" rtl="0" algn="r">
              <a:spcBef>
                <a:spcPts val="1200"/>
              </a:spcBef>
              <a:spcAft>
                <a:spcPts val="0"/>
              </a:spcAft>
              <a:buNone/>
            </a:pPr>
            <a:r>
              <a:rPr i="1" lang="pt-BR"/>
              <a:t>Auta de Souza</a:t>
            </a:r>
            <a:endParaRPr i="1"/>
          </a:p>
          <a:p>
            <a:pPr indent="457200" lvl="0" marL="0" rtl="0" algn="r"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pt-BR" sz="1600"/>
              <a:t>FONTE: XAVIER, Francisco Cândido; VIEIRA, Waldo. Antologia dos imortais. Diversos Espíritos. 4. ed. imp. Brasília: FEB, 2002.</a:t>
            </a:r>
            <a:endParaRPr i="1" sz="16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51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Próximo Encontro</a:t>
            </a:r>
            <a:endParaRPr/>
          </a:p>
        </p:txBody>
      </p:sp>
      <p:sp>
        <p:nvSpPr>
          <p:cNvPr id="258" name="Google Shape;258;p51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Participe também da nossa conversa no Whatsapp!</a:t>
            </a:r>
            <a:endParaRPr/>
          </a:p>
        </p:txBody>
      </p:sp>
      <p:sp>
        <p:nvSpPr>
          <p:cNvPr id="259" name="Google Shape;259;p5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MÓDULO XIV: </a:t>
            </a:r>
            <a:br>
              <a:rPr lang="pt-BR"/>
            </a:br>
            <a:r>
              <a:rPr lang="pt-BR"/>
              <a:t>Lei de Destruição e Lei de Conservação</a:t>
            </a:r>
            <a:br>
              <a:rPr lang="pt-BR"/>
            </a:br>
            <a:br>
              <a:rPr lang="pt-BR"/>
            </a:br>
            <a:r>
              <a:rPr lang="pt-BR"/>
              <a:t>ROTEIRO 1:</a:t>
            </a:r>
            <a:br>
              <a:rPr lang="pt-BR"/>
            </a:br>
            <a:r>
              <a:rPr lang="pt-BR"/>
              <a:t>Destruição necessária e destruição abusiva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52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Referências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5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Referências</a:t>
            </a:r>
            <a:endParaRPr/>
          </a:p>
        </p:txBody>
      </p:sp>
      <p:sp>
        <p:nvSpPr>
          <p:cNvPr id="270" name="Google Shape;270;p5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185"/>
            </a:pPr>
            <a:r>
              <a:rPr lang="pt-BR"/>
              <a:t>FRANCO, Divaldo Pereira. Estudos espíritas. Pelo Espírito Joanna de Ângelis. 9. ed. 4. imp. Brasília: FEB, 2015. cap. 11 – Trabalho, it. Conceito.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185"/>
            </a:pPr>
            <a:r>
              <a:rPr lang="pt-BR"/>
              <a:t>KARDEC, Allan. O livro dos espíritos. Trad. Guillon Ribeiro. 93. ed. 9. imp. (Edição Histórica). Brasília: FEB, 2019. q. 683.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185"/>
            </a:pPr>
            <a:r>
              <a:rPr lang="pt-BR"/>
              <a:t>CALLIGARIS, Rodolfo. As leis morais. 15. ed. 5. imp. Brasília: FEB, 2016. cap. 14 – Limite do trabalho.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185"/>
            </a:pPr>
            <a:r>
              <a:rPr lang="pt-BR"/>
              <a:t>______. ______.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5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Referências</a:t>
            </a:r>
            <a:endParaRPr/>
          </a:p>
        </p:txBody>
      </p:sp>
      <p:sp>
        <p:nvSpPr>
          <p:cNvPr id="276" name="Google Shape;276;p5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189"/>
            </a:pPr>
            <a:r>
              <a:rPr lang="pt-BR"/>
              <a:t>FRANCO, Divaldo Pereira. Estudos espíritas. Pelo Espírito Joanna de Ângelis. 9. ed. 4. imp. Brasília: FEB, 2015. cap. 11 – Trabalho, it. Teorias econômicas do trabalho e justiça social.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189"/>
            </a:pPr>
            <a:r>
              <a:rPr lang="pt-BR"/>
              <a:t>XAVIER, Francisco Cândido. Nosso lar. Pelo Espírito André Luiz. 64. ed. 15. imp. Brasília: FEB, 2020. cap. 11 – Notícias do plano.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189"/>
            </a:pPr>
            <a:r>
              <a:rPr lang="pt-BR"/>
              <a:t>______. Os mensageiros. Pelo Espírito André Luiz. 47. ed. 11. imp. Brasília: FEB, 2018. cap. 40 – Rumo ao campo.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8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5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Referências</a:t>
            </a:r>
            <a:endParaRPr/>
          </a:p>
        </p:txBody>
      </p:sp>
      <p:sp>
        <p:nvSpPr>
          <p:cNvPr id="282" name="Google Shape;282;p5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192"/>
            </a:pPr>
            <a:r>
              <a:rPr lang="pt-BR"/>
              <a:t>______. Pensamento e vida. Pelo Espírito Emmanuel. 19. ed. 4. imp. Brasília: FEB, 2016. cap. 7 – Trabalho.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AutoNum type="arabicPeriod" startAt="192"/>
            </a:pPr>
            <a:r>
              <a:rPr lang="pt-BR"/>
              <a:t>KARDEC, Allan. O livro dos espíritos. Trad. Guillon Ribeiro. 93. ed. 9. imp. (Edição Histórica). Brasília: FEB, 2019. q. 684.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27" name="Google Shape;127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Sendo o trabalho uma Lei Natural, o repouso é a consequente conquista a que o homem faz jus para refazer as forças e continuar o ritmo de produtividade.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33" name="Google Shape;133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O repouso se lhe impõe como prêmio ao esforço despendido, sendo-lhe facultado o indispensável sustento nos dias da velhice, quando diminuem o poder criativo, as forças e a agilidade na execução das tarefas ligadas à subsistência.</a:t>
            </a:r>
            <a:r>
              <a:rPr baseline="30000" lang="pt-BR"/>
              <a:t>185</a:t>
            </a:r>
            <a:endParaRPr baseline="30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39" name="Google Shape;139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Assim, o limite do trabalho é o das próprias forças. “[...] </a:t>
            </a:r>
            <a:r>
              <a:rPr i="1" lang="pt-BR"/>
              <a:t>Em suma, a esse respeito Deus deixa inteiramente livre o homem</a:t>
            </a:r>
            <a:r>
              <a:rPr lang="pt-BR"/>
              <a:t>”.</a:t>
            </a:r>
            <a:r>
              <a:rPr baseline="30000" lang="pt-BR"/>
              <a:t>186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pt-BR"/>
              <a:t>Isso deixa claro que, sendo, como é, fonte de equilíbrio físico e moral, o trabalho deve ser exercido por tanto tempo quanto nos mantenhamos válidos.</a:t>
            </a:r>
            <a:r>
              <a:rPr baseline="30000" lang="pt-BR"/>
              <a:t>187</a:t>
            </a:r>
            <a:endParaRPr baseline="30000"/>
          </a:p>
          <a:p>
            <a:pPr indent="45720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45" name="Google Shape;145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É preciso buscar a medida do equilíbrio nessa questão, evitando, sempre que possível, comportamentos extremos: nem nos entregar à ociosidade degradante, filha da preguiça, nem nos impor um ritmo excessivo de trabalho, causador de enfermidades.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51" name="Google Shape;151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/>
              <a:t>A natureza exige o emprego de nossas energias e aqueles que se aposentam, sentindo-se ainda em pleno gozo de suas forças físicas e mentais, depressa caem no fastio, tornando-se desassossegados, irritadiços ou hipocondríacos.</a:t>
            </a:r>
            <a:endParaRPr i="1"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i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4 Subsídios</a:t>
            </a:r>
            <a:endParaRPr/>
          </a:p>
        </p:txBody>
      </p:sp>
      <p:sp>
        <p:nvSpPr>
          <p:cNvPr id="157" name="Google Shape;157;p3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pt-BR"/>
              <a:t>Alguns tentam eliminar o vazio de suas horas em viagens; outros, em diversões; quase todos, porém, se cansam de uma coisa e outra, entregando-se, por fim, ao alcoolismo, à jogatina e a outros vícios que lhes arruínam, de vez, tanto a saúde como a paz íntima.</a:t>
            </a:r>
            <a:endParaRPr i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NECAL">
  <a:themeElements>
    <a:clrScheme name="Slate">
      <a:dk1>
        <a:srgbClr val="FFFFFF"/>
      </a:dk1>
      <a:lt1>
        <a:srgbClr val="37475A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FFFF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