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1" r:id="rId4"/>
    <p:sldMasterId id="214748367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</p:sldIdLst>
  <p:sldSz cy="5143500" cx="9144000"/>
  <p:notesSz cx="6858000" cy="9144000"/>
  <p:embeddedFontLst>
    <p:embeddedFont>
      <p:font typeface="Average"/>
      <p:regular r:id="rId47"/>
    </p:embeddedFont>
    <p:embeddedFont>
      <p:font typeface="Oswald"/>
      <p:regular r:id="rId48"/>
      <p:bold r:id="rId4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font" Target="fonts/Oswald-regular.fntdata"/><Relationship Id="rId47" Type="http://schemas.openxmlformats.org/officeDocument/2006/relationships/font" Target="fonts/Average-regular.fntdata"/><Relationship Id="rId49" Type="http://schemas.openxmlformats.org/officeDocument/2006/relationships/font" Target="fonts/Oswald-bold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f641c5eac2_2_5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f641c5eac2_2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f641c5eac2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f641c5eac2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f641c5eac2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f641c5eac2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197. KARDEC, Allan. A gênese. Trad. Guillon Ribeiro. 53. ed. 9. imp. (Edição Histórica). Brasília: FEB, 2020. cap. 3, it. 21.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f641c5eac2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f641c5eac2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f641c5eac2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f641c5eac2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198. KARDEC, Allan. A gênese. Trad. Guillon Ribeiro. 53. ed. 9. imp. (Edição Histórica). Brasília: FEB, 2020. cap. 3, it. 22.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f641c5eac2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f641c5eac2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f641c5eac2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f641c5eac2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199. KARDEC, Allan. A gênese. Trad. Guillon Ribeiro. 53. ed. 9. imp. (Edição Histórica). Brasília: FEB, 2020. cap. 3, it. 2.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f641c5eac2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f641c5eac2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200. CALLIGARIS, Rodolfo. As leis morais. 15. ed. 5. imp. Brasília: FEB, 2016. cap. 21 – A lei de destruição.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f641c5eac2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f641c5eac2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f641c5eac2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f641c5eac2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201. SOUZA, Juvanir Borges de. Tempo de transição. 3. ed. Brasília: FEB, 2002. cap. 35 – A Lei de Destruição, p. 285.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f641c5eac2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f641c5eac2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202. KARDEC, Allan. A gênese. Trad. Guillon Ribeiro. 53. ed. 9. imp. (Edição Histórica).Brasília: FEB, 2020. cap. 3, it. 24.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f641c5eac2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f641c5eac2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f641c5eac2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f641c5eac2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f641c5eac2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f641c5eac2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f641c5eac2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f641c5eac2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f641c5eac2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f641c5eac2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203. KARDEC, Allan. A gênese. Trad. Guillon Ribeiro. 53. ed. 9. imp. (Edição Histórica).Brasília: FEB, 2020. cap. 3, it. 24.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f641c5eac2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f641c5eac2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204. SOUZA, Juvanir Borges de. Tempo de transição. 3. ed. Brasília: FEB, 2002. cap. 35 – A Lei de Destruição, p. 285.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f641c5eac2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f641c5eac2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205. KARDEC, Allan. O livro dos espíritos. Trad. Guillon Ribeiro. 93. ed. 9. imp. (Edição Histórica). Brasília: FEB, 2019. q. 731.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f641c5eac2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f641c5eac2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f641c5eac2_0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f641c5eac2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206. KARDEC, Allan. O livro dos espíritos. Trad. Guillon Ribeiro. 93. ed. 9. imp. (Edição Histórica). Brasília: FEB, 2019. q. 728-a.</a:t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f641c5eac2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f641c5eac2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207. SOUZA, Juvanir Borges de. Tempo de transição. 3. ed. Brasília: FEB, 2002. cap. 35 – A Lei de Destruição, p. 285 e 286.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f641c5eac2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f641c5eac2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f641c5eac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f641c5eac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f641c5eac2_0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f641c5eac2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f641c5eac2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f641c5eac2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f641c5eac2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f641c5eac2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f641c5eac2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f641c5eac2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f641c5eac2_0_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f641c5eac2_0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208. SOUZA, Juvanir Borges de. Tempo de transição. 3. ed. Brasília: FEB, 2002. cap. 35 – A Lei de Destruição, p. 287 e 288.</a:t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f641c5eac2_0_2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f641c5eac2_0_2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f641c5eac2_2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f641c5eac2_2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f641c5eac2_2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f641c5eac2_2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f641c5eac2_2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f641c5eac2_2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f641c5eac2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f641c5eac2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f641c5eac2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f641c5eac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194. KARDEC, Allan. O livro dos espíritos. Trad. Guillon Ribeiro. 93. ed. 9. imp. (Edição Histórica). Brasília: FEB, 2019. q. 728.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195. KARDEC, Allan. O livro dos espíritos. Trad. Guillon Ribeiro. 93. ed. 9. imp. (Edição Histórica). Brasília: FEB, 2019. q. 735.</a:t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f641c5eac2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3f641c5eac2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641c5eac2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f641c5eac2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f641c5eac2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f641c5eac2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f641c5eac2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f641c5eac2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196. KARDEC, Allan. A gênese. Trad. Guillon Ribeiro. 53. ed. 9. imp. (Edição Histórica). Brasília: FEB, 2020. cap. 3, it. 20.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f641c5eac2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f641c5eac2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f641c5eac2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f641c5eac2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14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56" name="Google Shape;56;p14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14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14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14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60" name="Google Shape;60;p14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4" name="Google Shape;64;p1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Char char="●"/>
              <a:defRPr sz="2300">
                <a:solidFill>
                  <a:schemeClr val="lt2"/>
                </a:solidFill>
              </a:defRPr>
            </a:lvl1pPr>
            <a:lvl2pPr indent="-33655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2pPr>
            <a:lvl3pPr indent="-33655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3pPr>
            <a:lvl4pPr indent="-33655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●"/>
              <a:defRPr>
                <a:solidFill>
                  <a:schemeClr val="accent3"/>
                </a:solidFill>
              </a:defRPr>
            </a:lvl4pPr>
            <a:lvl5pPr indent="-33655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5pPr>
            <a:lvl6pPr indent="-33655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6pPr>
            <a:lvl7pPr indent="-33655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●"/>
              <a:defRPr>
                <a:solidFill>
                  <a:schemeClr val="accent3"/>
                </a:solidFill>
              </a:defRPr>
            </a:lvl7pPr>
            <a:lvl8pPr indent="-33655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8pPr>
            <a:lvl9pPr indent="-33655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68" name="Google Shape;68;p1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rpo Início">
  <p:cSld name="TITLE_AND_BODY_1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Char char="●"/>
              <a:defRPr sz="2300">
                <a:solidFill>
                  <a:schemeClr val="lt2"/>
                </a:solidFill>
              </a:defRPr>
            </a:lvl1pPr>
            <a:lvl2pPr indent="-33655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2pPr>
            <a:lvl3pPr indent="-33655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3pPr>
            <a:lvl4pPr indent="-33655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●"/>
              <a:defRPr>
                <a:solidFill>
                  <a:schemeClr val="accent3"/>
                </a:solidFill>
              </a:defRPr>
            </a:lvl4pPr>
            <a:lvl5pPr indent="-33655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5pPr>
            <a:lvl6pPr indent="-33655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6pPr>
            <a:lvl7pPr indent="-33655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●"/>
              <a:defRPr>
                <a:solidFill>
                  <a:schemeClr val="accent3"/>
                </a:solidFill>
              </a:defRPr>
            </a:lvl7pPr>
            <a:lvl8pPr indent="-33655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8pPr>
            <a:lvl9pPr indent="-33655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75" name="Google Shape;75;p1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indent="-361950" lvl="1" marL="9144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indent="-361950" lvl="2" marL="13716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indent="-361950" lvl="3" marL="182880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indent="-361950" lvl="4" marL="22860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indent="-361950" lvl="5" marL="27432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indent="-361950" lvl="6" marL="320040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indent="-361950" lvl="7" marL="36576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indent="-361950" lvl="8" marL="41148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76" name="Google Shape;76;p1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indent="-361950" lvl="1" marL="9144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indent="-361950" lvl="2" marL="13716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indent="-361950" lvl="3" marL="182880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indent="-361950" lvl="4" marL="22860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indent="-361950" lvl="5" marL="27432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indent="-361950" lvl="6" marL="320040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indent="-361950" lvl="7" marL="36576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indent="-361950" lvl="8" marL="41148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77" name="Google Shape;77;p1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0" name="Google Shape;80;p1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3" name="Google Shape;83;p2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4" name="Google Shape;84;p2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1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7" name="Google Shape;87;p2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2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0" name="Google Shape;90;p22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1" name="Google Shape;91;p22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2" name="Google Shape;92;p22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3" name="Google Shape;93;p22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●"/>
              <a:defRPr>
                <a:solidFill>
                  <a:schemeClr val="lt1"/>
                </a:solidFill>
              </a:defRPr>
            </a:lvl1pPr>
            <a:lvl2pPr indent="-3365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indent="-3365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indent="-3365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indent="-3365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indent="-3365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indent="-3365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indent="-3365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indent="-3365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4" name="Google Shape;94;p2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97" name="Google Shape;97;p2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4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0" name="Google Shape;100;p24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indent="-336550" lvl="1" marL="91440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101" name="Google Shape;101;p2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Oswald"/>
              <a:buNone/>
              <a:defRPr sz="23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verage"/>
              <a:buChar char="●"/>
              <a:defRPr sz="23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365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○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365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■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365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●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365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○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365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■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365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●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365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○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365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■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0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Estudo Sistematizado da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Doutrina Espírita</a:t>
            </a:r>
            <a:endParaRPr/>
          </a:p>
        </p:txBody>
      </p:sp>
      <p:sp>
        <p:nvSpPr>
          <p:cNvPr id="109" name="Google Shape;109;p26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>
                <a:solidFill>
                  <a:schemeClr val="dk1"/>
                </a:solidFill>
              </a:rPr>
              <a:t>Núcleo Espírita Caminheiros da Luz</a:t>
            </a:r>
            <a:endParaRPr sz="23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63" name="Google Shape;163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Objetar-se-á: não podia Deus chegar ao mesmo resultado por outros meios, sem constranger os seres vivos a se destruírem mutuamente? Desde que na sua obra tudo é sabedoria, devemos supor que esta não existirá mais num ponto do que noutros; se não o compreendemos assim, devemos atribuí-lo à nossa falta de adiantamento. </a:t>
            </a:r>
            <a:endParaRPr i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69" name="Google Shape;169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Contudo, podemos tentar a pesquisa da razão do que nos pareça defeituoso, tomando por bússola este princípio: </a:t>
            </a:r>
            <a:r>
              <a:rPr lang="pt-BR"/>
              <a:t>Deus há de ser infinitamente justo e sábio</a:t>
            </a:r>
            <a:r>
              <a:rPr i="1" lang="pt-BR"/>
              <a:t>. Procuremos, portanto, em tudo, a sua justiça e a sua sabedoria e curvemo-nos diante do que ultrapasse o nosso entendimento.</a:t>
            </a:r>
            <a:r>
              <a:rPr baseline="30000" lang="pt-BR"/>
              <a:t>197</a:t>
            </a:r>
            <a:endParaRPr baseline="30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75" name="Google Shape;175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Uma primeira utilidade que se apresenta de tal destruição, utilidade, sem dúvida, puramente física, é esta: os corpos orgânicos só se conservam com o auxílio das matérias orgânicas, matérias que só elas contêm os elementos nutritivos necessários à sua transformação. </a:t>
            </a:r>
            <a:endParaRPr i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81" name="Google Shape;181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Como instrumentos de ação para o princípio inteligente, precisando os corpos ser constantemente renovados, a Providência faz que sirvam ao seu mútuo entretenimento. Eis por que os seres se nutrem uns dos outros. Mas é o corpo que se nutre do corpo, sem que o Espírito se aniquile ou altere, fica apenas despojado do seu envoltório.</a:t>
            </a:r>
            <a:r>
              <a:rPr baseline="30000" lang="pt-BR"/>
              <a:t>198</a:t>
            </a:r>
            <a:endParaRPr baseline="30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87" name="Google Shape;187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/>
              <a:t>Há também considerações morais de ordem elevada.</a:t>
            </a:r>
            <a:endParaRPr i="1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pt-BR"/>
              <a:t>É necessária a luta para o desenvolvimento do Espírito. Na luta é que ele exercita suas faculdades. O que ataca em busca do alimento e o que se defende para conservar a vida usam de habilidade e inteligência, aumentando, em consequência, suas forças intelectuais. </a:t>
            </a:r>
            <a:endParaRPr i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93" name="Google Shape;193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Um dos dois sucumbe; mas, em realidade, que foi o que o mais forte ou o mais destro tirou ao mais fraco? A veste de carne, nada mais; ulteriormente, o Espírito, que não morreu, tomará outra.</a:t>
            </a:r>
            <a:r>
              <a:rPr baseline="30000" lang="pt-BR"/>
              <a:t>199</a:t>
            </a:r>
            <a:endParaRPr baseline="30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99" name="Google Shape;199;p4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Pois bem, a Lei de Destruição é, por assim dizer, o complemento do processo evolutivo, visto ser preciso morrer para renascer e passar por milhares de metamorfoses, animando formas corporais gradativamente mais aperfeiçoadas, e é desse modo que, paralelamente, os seres vão passando por estados de consciência cada vez mais lúcidos, até atingir, na espécie humana, o reinado da razão.</a:t>
            </a:r>
            <a:r>
              <a:rPr baseline="30000" lang="pt-BR"/>
              <a:t>200</a:t>
            </a:r>
            <a:endParaRPr baseline="30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205" name="Google Shape;205;p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A denominada Lei de Destruição melhor se conceituaria, no dizer dos instrutores espirituais, como lei de transformação. O que ocorre, na realidade, é a transformação e não a destruição, tanto no que concerne à matéria, quanto no que se refere ao Espírito. </a:t>
            </a:r>
            <a:endParaRPr i="1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211" name="Google Shape;211;p4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A célebre anunciação de Lavoisier – na natureza nada se cria, nada se perde, tudo se transforma – foi uma antevisão científica, no campo da matéria, do que os Espíritos viriam confirmar mais tarde ao Codificador. Tomada como transformação, a norma aplica-se também ao Espírito eterno, indestrutível, mas em contínua mutação, obedecendo à evolução e ao progresso sob os processos mais variados e complexos.</a:t>
            </a:r>
            <a:r>
              <a:rPr baseline="30000" lang="pt-BR"/>
              <a:t>201</a:t>
            </a:r>
            <a:endParaRPr baseline="30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217" name="Google Shape;217;p4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Nos seres inferiores da Criação, naqueles a quem ainda falta o senso moral, nos quais a inteligência ainda não substituiu o instinto, a luta não pode ter por móvel senão a satisfação de uma necessidade material </a:t>
            </a:r>
            <a:r>
              <a:rPr lang="pt-BR"/>
              <a:t>[...].</a:t>
            </a:r>
            <a:r>
              <a:rPr baseline="30000" lang="pt-BR"/>
              <a:t>202</a:t>
            </a:r>
            <a:endParaRPr baseline="30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7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MÓDULO XIV</a:t>
            </a:r>
            <a:endParaRPr/>
          </a:p>
        </p:txBody>
      </p:sp>
      <p:sp>
        <p:nvSpPr>
          <p:cNvPr id="115" name="Google Shape;115;p27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Lei de Destruição e Lei de Conservação</a:t>
            </a:r>
            <a:endParaRPr/>
          </a:p>
        </p:txBody>
      </p:sp>
      <p:sp>
        <p:nvSpPr>
          <p:cNvPr id="116" name="Google Shape;116;p2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ROTEIRO 1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Destruição necessária e destruição abusiva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223" name="Google Shape;223;p4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A destruição mútua existente entre os animais, mantida às custas da cadeia alimentar, atende à Lei Natural de preservação e diversidade biológica das espécies da Natureza.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229" name="Google Shape;229;p4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No homem, há um período de transição em que ele mal se distingue do bruto. Nas primeiras idades, domina o instinto animal e a luta ainda tem por móvel a satisfação das necessidades materiais. Mais tarde, contrabalançam-se o instinto animal e o sentimento moral; luta então o homem, não mais para se alimentar, porém, para satisfazer à sua ambição, ao seu orgulho, a sua necessidade de dominar. </a:t>
            </a:r>
            <a:endParaRPr i="1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235" name="Google Shape;235;p4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Para isso, ainda lhe é preciso destruir. Todavia, à medida que o senso moral prepondera, desenvolve-se a sensibilidade, diminui a necessidade de destruir, acaba mesmo por desaparecer, por se tornar odiosa essa necessidade. O homem ganha horror ao sangue.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241" name="Google Shape;241;p4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Contudo, a luta é sempre necessária ao desenvolvimento do Espírito, pois, mesmo chegando a esse ponto, que parece culminante, ele ainda está longe de ser perfeito. Só à custa de muita atividade que o Espírito adquire conhecimento, experiência e se despoja dos últimos vestígios da animalidade. Mas, nessa ocasião, a luta, de sangrenta e brutal que era, se torna puramente intelectual. O homem luta contra as dificuldades, não mais contra os seus semelhantes.</a:t>
            </a:r>
            <a:r>
              <a:rPr baseline="30000" lang="pt-BR"/>
              <a:t>203</a:t>
            </a:r>
            <a:endParaRPr baseline="30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247" name="Google Shape;247;p4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A Sabedoria Divina dotou os seres vivos de dois instintos opostos: o de destruição e o de conservação. Ambos funcionam como princípios da Natureza. Pelo primeiro, os seres se destroem reciprocamente, visando diferentes fins, entre os quais a alimentação com os despojos materiais.</a:t>
            </a:r>
            <a:r>
              <a:rPr baseline="30000" lang="pt-BR"/>
              <a:t>204</a:t>
            </a:r>
            <a:endParaRPr baseline="300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253" name="Google Shape;253;p5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Deus coloca “[...] </a:t>
            </a:r>
            <a:r>
              <a:rPr i="1" lang="pt-BR"/>
              <a:t>o remédio ao lado do mal</a:t>
            </a:r>
            <a:r>
              <a:rPr lang="pt-BR"/>
              <a:t> [...] </a:t>
            </a:r>
            <a:r>
              <a:rPr i="1" lang="pt-BR"/>
              <a:t>para manter o equilíbrio e servir de contrapeso</a:t>
            </a:r>
            <a:r>
              <a:rPr lang="pt-BR"/>
              <a:t>”.</a:t>
            </a:r>
            <a:r>
              <a:rPr baseline="30000" lang="pt-BR"/>
              <a:t>205</a:t>
            </a:r>
            <a:endParaRPr baseline="300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259" name="Google Shape;259;p5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É por essa razão que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pt-BR"/>
              <a:t>As criaturas são instrumentos de que Deus se serve para chegar aos fins que objetiva. Para se alimentarem, os seres vivos reciprocamente se destroem, destruição esta que obedece a um duplo fim: manutenção do equilíbrio na reprodução, que poderia tornar-se excessiva, e utilização dos despojos do invólucro exterior que sofre a destruição. </a:t>
            </a:r>
            <a:endParaRPr i="1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265" name="Google Shape;265;p5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/>
              <a:t>Esse invólucro é simples acessório e não a parte essencial do ser pensante. A parte essencial é o princípio inteligente, que não se pode destruir e se elabora nas metamorfoses diversas por que passa.</a:t>
            </a:r>
            <a:r>
              <a:rPr baseline="30000" lang="pt-BR"/>
              <a:t>206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A destruição abusiva é, sob qualquer pretexto, um atentado à Lei de Deus.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271" name="Google Shape;271;p5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Nesse sentido, o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[...]</a:t>
            </a:r>
            <a:r>
              <a:rPr i="1" lang="pt-BR"/>
              <a:t> homem tem papel preponderante diante dos demais seres vivos, ao dizimar, em larga escala, os demais seres da criação, seja buscando alimentar a crescente população humana, seja aproveitando os despojos animais e vegetais em inúmeras indústrias de transformação, que lhe proporcionam múltiplas utilidades.</a:t>
            </a:r>
            <a:r>
              <a:rPr baseline="30000" lang="pt-BR"/>
              <a:t>207</a:t>
            </a:r>
            <a:endParaRPr baseline="300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5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277" name="Google Shape;277;p5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Infelizmente, existem significativas e graves destruições em nosso planeta em razão da desmedida ambição humana.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8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5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283" name="Google Shape;283;p5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A título de sustentação de preços de mercado, teóricos economistas, há algumas décadas, sustentavam a vantagem da destruição de produtos e colheitas, como aconteceu no Brasil, na década de 1930, quando milhares e milhares de toneladas de café foram queimadas, numa demonstração inequívoca de insensibilidade, de egoísmo e de ignorância dos responsáveis por tais desmandos. </a:t>
            </a:r>
            <a:endParaRPr i="1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5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289" name="Google Shape;289;p5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Enquanto se estendiam os campos de queima de café no Sul do país, em estúpida destruição, populações inteiras do Nordeste e do Norte não tinham meios de adquirir café para a sua alimentação. </a:t>
            </a:r>
            <a:r>
              <a:rPr lang="pt-BR"/>
              <a:t>[...]</a:t>
            </a:r>
            <a:r>
              <a:rPr i="1" lang="pt-BR"/>
              <a:t> Outros abusos que têm provocado a reação e os protestos das populações esclarecidas de todo o planeta, por sua profunda repercussão no relacionamento entre os seres vivos e o meio ambiente, são os problemas ecológicos. 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295" name="Google Shape;295;p5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Relativamente recente tem sido a conscientização das populações para esse tipo de destruição, que o homem, consciente ou inconscientemente, vem provocando na terra, nas águas e na atmosfera. </a:t>
            </a:r>
            <a:r>
              <a:rPr lang="pt-BR"/>
              <a:t>[...]</a:t>
            </a:r>
            <a:r>
              <a:rPr i="1" lang="pt-BR"/>
              <a:t> Não se pode deixar de reconhecer que os novos processos tecnológicos, aliados à enorme proliferação dos estabelecimentos fabris, sem os necessários cuidados capazes de evitar a poluição, 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5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301" name="Google Shape;301;p5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vão causando a destruição da vida animal nos rios, lagos e mares, com o contínuo lançamento de dejetos e resíduos industriais nas águas, ao mesmo tempo que fábricas e máquinas de toda espécie contribuem para poluir a atmosfera. 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5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307" name="Google Shape;307;p5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Some-se a tudo isso a destruição contínua das florestas e de muitas espécies animais e ainda a ameaça das bombas, usinas e lixo atômico e tem-se um quadro sombrio das condições materiais do mundo contemporâneo, agravando-se pelo descuido, imprevidência e deseducação, gerando o desequilíbrio mesológico e perspectivas pouco animadoras.</a:t>
            </a:r>
            <a:r>
              <a:rPr baseline="30000" lang="pt-BR"/>
              <a:t>208</a:t>
            </a:r>
            <a:endParaRPr baseline="300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6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313" name="Google Shape;313;p6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Sabemos, entretanto, que a destruição abusiva irá desaparecer, paulatinamente, da Terra, em razão do progresso moral e intelectual do ser humano. Atualmente já existe um número significativo de indivíduos e organizações, espalhados pelo mundo, seriamente trabalhando para que a vida no planeta se desenvolva num clima de equilíbrio, o que demonstra uma conscientização mais ampla a respeito desse assunto.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61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Próximo Encontro</a:t>
            </a:r>
            <a:endParaRPr/>
          </a:p>
        </p:txBody>
      </p:sp>
      <p:sp>
        <p:nvSpPr>
          <p:cNvPr id="319" name="Google Shape;319;p61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Participe também da nossa conversa no Whatsapp!</a:t>
            </a:r>
            <a:endParaRPr/>
          </a:p>
        </p:txBody>
      </p:sp>
      <p:sp>
        <p:nvSpPr>
          <p:cNvPr id="320" name="Google Shape;320;p6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MÓDULO XIV: </a:t>
            </a:r>
            <a:br>
              <a:rPr lang="pt-BR"/>
            </a:br>
            <a:r>
              <a:rPr lang="pt-BR"/>
              <a:t>Lei de Destruição e Lei de Conservação</a:t>
            </a:r>
            <a:br>
              <a:rPr lang="pt-BR"/>
            </a:br>
            <a:br>
              <a:rPr lang="pt-BR"/>
            </a:br>
            <a:r>
              <a:rPr lang="pt-BR"/>
              <a:t>ROTEIRO 2:</a:t>
            </a:r>
            <a:br>
              <a:rPr lang="pt-BR"/>
            </a:br>
            <a:r>
              <a:rPr lang="pt-BR"/>
              <a:t>Flagelos destruidores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62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Referências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6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Referências</a:t>
            </a:r>
            <a:endParaRPr/>
          </a:p>
        </p:txBody>
      </p:sp>
      <p:sp>
        <p:nvSpPr>
          <p:cNvPr id="331" name="Google Shape;331;p6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194"/>
            </a:pPr>
            <a:r>
              <a:rPr lang="pt-BR"/>
              <a:t>KARDEC, Allan. O livro dos espíritos. Trad. Guillon Ribeiro. 93. ed. 9. imp. (Edição Histórica). Brasília: FEB, 2019. q. 728.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194"/>
            </a:pPr>
            <a:r>
              <a:rPr lang="pt-BR"/>
              <a:t>______. ______. q. 735.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194"/>
            </a:pPr>
            <a:r>
              <a:rPr lang="pt-BR"/>
              <a:t>______. A gênese. Trad. Guillon Ribeiro. 53. ed. 9. imp. (Edição Histórica). Brasília: FEB, 2020. cap. 3, it. 20.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194"/>
            </a:pPr>
            <a:r>
              <a:rPr lang="pt-BR"/>
              <a:t>______.______. it. 21.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194"/>
            </a:pPr>
            <a:r>
              <a:rPr lang="pt-BR"/>
              <a:t>______.______. it. 22.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194"/>
            </a:pPr>
            <a:r>
              <a:rPr lang="pt-BR"/>
              <a:t>______.______. it. 2.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6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Referências</a:t>
            </a:r>
            <a:endParaRPr/>
          </a:p>
        </p:txBody>
      </p:sp>
      <p:sp>
        <p:nvSpPr>
          <p:cNvPr id="337" name="Google Shape;337;p6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00"/>
            </a:pPr>
            <a:r>
              <a:rPr lang="pt-BR"/>
              <a:t>CALLIGARIS, Rodolfo. As leis morais. 15. ed. 5. imp. Brasília: FEB, 2016. cap. 21 – A lei de destruição.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00"/>
            </a:pPr>
            <a:r>
              <a:rPr lang="pt-BR"/>
              <a:t>SOUZA, Juvanir Borges de. Tempo de transição. 3. ed. Brasília: FEB, 2002. cap. 35 – A Lei de Destruição, p. 285.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00"/>
            </a:pPr>
            <a:r>
              <a:rPr lang="pt-BR"/>
              <a:t>KARDEC, Allan. A gênese. Trad. Guillon Ribeiro. 53. ed. 9. imp. (Edição Histórica).Brasília: FEB, 2020. cap. 3, it. 24.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00"/>
            </a:pPr>
            <a:r>
              <a:rPr lang="pt-BR"/>
              <a:t>______. ______.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00"/>
            </a:pPr>
            <a:r>
              <a:rPr lang="pt-BR"/>
              <a:t>SOUZA, Juvanir Borges de. Tempo de transição. 3. ed. Brasília: FEB, 2002. cap. 35 – A Lei de Destruição, p. 285.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27" name="Google Shape;127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Há duas formas de destruição no planeta: uma é benéfica, a outra é abusiva. A primeira “[...] </a:t>
            </a:r>
            <a:r>
              <a:rPr i="1" lang="pt-BR"/>
              <a:t>não passa de uma transformação, que tem por fim a renovação e melhoria dos seres vivos”</a:t>
            </a:r>
            <a:r>
              <a:rPr lang="pt-BR"/>
              <a:t>.</a:t>
            </a:r>
            <a:r>
              <a:rPr baseline="30000" lang="pt-BR"/>
              <a:t>194</a:t>
            </a:r>
            <a:r>
              <a:rPr lang="pt-BR"/>
              <a:t> A segunda, não prevista na Lei de Deus, resulta da imperfeição moral e intelectual do homem, em razão da predominância “[...] </a:t>
            </a:r>
            <a:r>
              <a:rPr i="1" lang="pt-BR"/>
              <a:t>da bestialidade sobre a natureza espiritual. Toda destruição que excede os limites da necessidade é uma violação da Lei de Deus.</a:t>
            </a:r>
            <a:r>
              <a:rPr baseline="30000" lang="pt-BR"/>
              <a:t>195</a:t>
            </a:r>
            <a:endParaRPr baseline="300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6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Referências</a:t>
            </a:r>
            <a:endParaRPr/>
          </a:p>
        </p:txBody>
      </p:sp>
      <p:sp>
        <p:nvSpPr>
          <p:cNvPr id="343" name="Google Shape;343;p6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05"/>
            </a:pPr>
            <a:r>
              <a:rPr lang="pt-BR"/>
              <a:t>KARDEC, Allan. O livro dos espíritos. Trad. Guillon Ribeiro. 93. ed. 9. imp. (Edição Histórica). Brasília: FEB, 2019. q. 731.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05"/>
            </a:pPr>
            <a:r>
              <a:rPr lang="pt-BR"/>
              <a:t>______. ______. q. 728-a.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05"/>
            </a:pPr>
            <a:r>
              <a:rPr lang="pt-BR"/>
              <a:t>SOUZA, Juvanir Borges de. Tempo de transição. 3. ed. Brasília: FEB, 2002. cap. 35 – A Lei de Destruição, p. 285 e 286.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205"/>
            </a:pPr>
            <a:r>
              <a:rPr lang="pt-BR"/>
              <a:t>______.______. p. 287 e 288.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33" name="Google Shape;133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A destruição recíproca dos seres vivos é, dentre as Leis da Natureza, uma das que, à primeira vista, menos parecem conciliar-se com a Bondade de Deus. Pergunta-se por que lhes criou Ele a necessidade de mutuamente se destruírem, para se alimentarem uns à custa dos outros.</a:t>
            </a:r>
            <a:endParaRPr i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39" name="Google Shape;139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Para quem apenas vê a matéria e restringe à vida presente a sua visão, há de isso, com efeito, parecer uma imperfeição na obra divina. É que, em geral, os homens apreciam a perfeição de Deus do ponto de vista humano; medindo-lhe a sabedoria pelo juízo que dela formam, pensam que Deus não poderia fazer coisa melhor do que eles próprios fariam.</a:t>
            </a:r>
            <a:endParaRPr i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45" name="Google Shape;145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Não lhes permitindo a curta visão, de que dispõem, apreciar o conjunto, não compreendem que um bem real possa decorrer de um mal aparente. Só o conhecimento do princípio espiritual, considerado em sua verdadeira essência, e o da grande lei de unidade, que constitui a harmonia da criação, pode dar ao homem a chave desse mistério e mostrar-lhe a sabedoria providencial e a harmonia, exatamente onde apenas vê uma anomalia e uma contradição.</a:t>
            </a:r>
            <a:r>
              <a:rPr baseline="30000" lang="pt-BR"/>
              <a:t>196</a:t>
            </a:r>
            <a:endParaRPr baseline="30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51" name="Google Shape;151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A verdadeira vida, tanto do animal como do homem, não está no invólucro corporal, do mesmo modo que não está no vestuário. Está no princípio inteligente que preexiste e sobrevive ao corpo. </a:t>
            </a:r>
            <a:r>
              <a:rPr i="1" lang="pt-BR"/>
              <a:t>Esse princípio necessita do corpo, para se desenvolver pelo trabalho que lhe cumpre realizar sobre a matéria bruta. O corpo se consome nesse trabalho, mas o Espírito não se gasta; ao contrário, sai dele cada vez mais forte, mais lúcido e mais apto. </a:t>
            </a:r>
            <a:r>
              <a:rPr lang="pt-BR"/>
              <a:t>[...]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57" name="Google Shape;157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Por meio do incessante espetáculo da destruição, ensina Deus aos homens o pouco caso que devem fazer do envoltório material e lhes suscita a ideia da Vida Espiritual, fazendo que a desejem como uma compensação.</a:t>
            </a:r>
            <a:endParaRPr i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NECAL">
  <a:themeElements>
    <a:clrScheme name="Slate">
      <a:dk1>
        <a:srgbClr val="FFFFFF"/>
      </a:dk1>
      <a:lt1>
        <a:srgbClr val="37475A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FFFF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