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</p:sldIdLst>
  <p:sldSz cy="5143500" cx="9144000"/>
  <p:notesSz cx="6858000" cy="9144000"/>
  <p:embeddedFontLst>
    <p:embeddedFont>
      <p:font typeface="Average"/>
      <p:regular r:id="rId53"/>
    </p:embeddedFont>
    <p:embeddedFont>
      <p:font typeface="Oswald"/>
      <p:regular r:id="rId54"/>
      <p:bold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font" Target="fonts/Average-regular.fntdata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Oswald-bold.fntdata"/><Relationship Id="rId10" Type="http://schemas.openxmlformats.org/officeDocument/2006/relationships/slide" Target="slides/slide4.xml"/><Relationship Id="rId54" Type="http://schemas.openxmlformats.org/officeDocument/2006/relationships/font" Target="fonts/Oswald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851022d88_2_5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851022d88_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851022d88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851022d88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228. KARDEC, Allan. Revista Espírita: jornal de estudos psicológicos. ano 11, n. 7. jul. 1868. A geração espontânea e A gênese. Trad. Evandro Noleto Bezerra. 3. ed. 1. imp. Brasília: FEB, 2019.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f851022d88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f851022d88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851022d88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f851022d88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851022d88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851022d88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229. KARDEC, Allan. Revista Espírita: jornal de estudos psicológicos. ano 11, n. 7. jul. 1868. A geração espontânea e A gênese. Trad. Evandro Noleto Bezerra. 3. ed. 1. imp. Brasília: FEB, 2019.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851022d88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851022d88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851022d88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851022d88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851022d88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851022d8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851022d88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f851022d88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851022d88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851022d88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230. XAVIER, Francisco Cândido. No mundo maior. Pelo Espírito André Luiz. 28. ed. 5. imp. Brasília: FEB, 2016. cap. 4 – Estudando o cérebro.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851022d88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851022d88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851022d88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851022d88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851022d88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f851022d88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851022d88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851022d88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851022d88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f851022d88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851022d88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851022d88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231. KARDEC, Allan. A gênese. Trad. Guillon Ribeiro. 53. ed. 9. imp. (Edição Histórica). Brasília: FEB, 2020. cap. 3, it. 11.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f851022d88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f851022d88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851022d88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851022d88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851022d88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851022d88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232. FLAMMARION, Camille. Deus na natureza. Trad. Manuel Justiniano Quintão. 7. ed. Brasília: FEB, 2010. 4a pt. Destino dos seres e das coisas, cap. 2 – Plano da Natureza. Instinto e Inteligência, p. 351 e 352.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851022d88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f851022d88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f851022d8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f851022d8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233. KARDEC, Allan. O livro dos espíritos. Trad. Guillon Ribeiro. 93. ed. 9. imp. (Edição Histórica). Brasília: FEB, 2019. q. 702.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851022d88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f851022d88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234. KARDEC, Allan. O livro dos espíritos. Trad. Guillon Ribeiro. 93. ed. 9. imp. (Edição Histórica). Brasília: FEB, 2019. q. 703.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851022d88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851022d8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851022d88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f851022d88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851022d88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f851022d88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f851022d88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f851022d88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851022d88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f851022d88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235.KARDEC, Allan. O céu e o inferno. Trad. Manuel Justiniano Quintão. 61. ed. 8. imp. (Edição Histórica). Brasília: FEB, 2020. 1a pt., cap. 2, it. 4.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851022d88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851022d88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851022d88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f851022d88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236. KARDEC, Allan. A gênese. Trad. Guillon Ribeiro. 53. ed. 9. imp. (Edição Histórica). Brasília: FEB, 2020. cap. 3, it. 24.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851022d88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f851022d88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f851022d88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f851022d88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237. KARDEC, Allan. O céu e o inferno. Trad. Manuel Justiniano Quintão. 61. ed. 8. imp. (Edição Histórica). Brasília: FEB, 2020. 1a pt., cap. 2, it. 2.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851022d88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f851022d88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238. KARDEC, Allan. O céu e o inferno. Trad. Manuel Justiniano Quintão. 61. ed. 8. imp. (Edição Histórica). Brasília: FEB, 2020. 1a pt., cap. 2, it. 4.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851022d88_2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851022d88_2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851022d8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851022d8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851022d88_2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f851022d88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f851022d88_2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f851022d88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851022d88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f851022d8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851022d8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f851022d8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f851022d88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f851022d8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f851022d8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f851022d8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851022d8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f851022d8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851022d88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851022d88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851022d88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851022d88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227. KARDEC, Allan. Revista Espírita: jornal de estudos psicológicos. ano 11, n. 6, jun. 1868. O Espiritismo em toda parte, it. Conferências. Trad. Evandro Noleto Bezerra. 3. ed. 1. imp. Brasília: FEB, 2019.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851022d88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851022d88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851022d88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851022d88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851022d8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851022d8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4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56" name="Google Shape;56;p14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4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4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Início">
  <p:cSld name="TITLE_AND_BODY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0" name="Google Shape;90;p2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" name="Google Shape;91;p2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2" name="Google Shape;92;p22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  <a:defRPr>
                <a:solidFill>
                  <a:schemeClr val="lt1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" name="Google Shape;100;p24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36550" lvl="1" marL="9144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Oswald"/>
              <a:buNone/>
              <a:defRPr sz="23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verage"/>
              <a:buChar char="●"/>
              <a:defRPr sz="23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365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365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365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365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365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365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365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365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Estudo Sistematizado da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Doutrina Espírita</a:t>
            </a:r>
            <a:endParaRPr/>
          </a:p>
        </p:txBody>
      </p:sp>
      <p:sp>
        <p:nvSpPr>
          <p:cNvPr id="109" name="Google Shape;109;p26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chemeClr val="dk1"/>
                </a:solidFill>
              </a:rPr>
              <a:t>Núcleo Espírita Caminheiros da Luz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63" name="Google Shape;163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Ora, assim como a cristalização da matéria bruta não ocorre senão quando uma causa acidental vem opor-se ao arranjo simétrico das moléculas, os corpos organizados se formam desde que circunstâncias favoráveis de temperatura, umidade, repouso ou movimento, e uma espécie de fermentação permitam que as moléculas da matéria, vivificadas pelo fluido vital, se reúnam </a:t>
            </a:r>
            <a:r>
              <a:rPr lang="pt-BR"/>
              <a:t>[...].</a:t>
            </a:r>
            <a:r>
              <a:rPr baseline="30000" lang="pt-BR"/>
              <a:t>228</a:t>
            </a:r>
            <a:endParaRPr baseline="30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69" name="Google Shape;169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É	 importante destacar, neste ponto, que a Ciência não aceita a ideia do fluido vital, na forma como o Espiritismo ensina.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Existem também outras concordâncias entre o Espiritismo e a Ciência, especialmente no que diz respeito à biodiversidade dos seres existentes no planeta.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75" name="Google Shape;175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Allan Kardec nos esclarece desta forma: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Os seres não procriados formam, pois, o primeiro escalão dos seres orgânicos </a:t>
            </a:r>
            <a:r>
              <a:rPr lang="pt-BR"/>
              <a:t>[...].</a:t>
            </a:r>
            <a:r>
              <a:rPr i="1" lang="pt-BR"/>
              <a:t> Quanto às espécies que se propagam por procriação,* uma opinião que não é nova </a:t>
            </a:r>
            <a:r>
              <a:rPr lang="pt-BR"/>
              <a:t>[...],</a:t>
            </a:r>
            <a:r>
              <a:rPr i="1" lang="pt-BR"/>
              <a:t> é que os primeiros tipos de cada espécie são o produto de uma modificação da espécie imediatamente inferior. Assim estabeleceu-se uma cadeia ininterrupta, desde o musgo e o líquen, até o carvalho, e depois o zoófito, o verme de terra e o ácaro até o homem. </a:t>
            </a:r>
            <a:endParaRPr i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81" name="Google Shape;18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Sem dúvida, entre o verme de terra e o homem, se se considerarem apenas os dois pontos extremos, há uma diferença que parece um abismo; mas quando se aproximam todos os elos intermediários, encontra-se uma filiação sem solução de continuidade.</a:t>
            </a:r>
            <a:r>
              <a:rPr baseline="30000" lang="pt-BR"/>
              <a:t>229</a:t>
            </a:r>
            <a:endParaRPr baseline="30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87" name="Google Shape;187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Foi assim que, em linhas gerais em certo momento da caminhada evolutiva surgiram o instinto, o instinto de conservação e a inteligência nos seres vivos do planeta. É nessa encruzilhada evolutiva que percebemos as grandes divergências existentes, ainda, entre a Ciência – que considera a evolução como um processo de natureza exclusivamente biológica, ou física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– e o Espiritismo, que ensina que a evolução ocorre nos dois planos da vida: no espiritual e no físico, resultante da ação do princípio inteligente (ver Módulo VII – Pluralidade dos mundos habitados. In: Programa Fundamental – Tomo I, FEB Editora).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99" name="Google Shape;199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Num esforço de síntese, o Espírito André Luiz nos apresenta um panorama geral da evolução, esclarecendo como e quando o instinto e a inteligência surgiram. O princípio inteligente afastou-se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05" name="Google Shape;205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[...]</a:t>
            </a:r>
            <a:r>
              <a:rPr i="1" lang="pt-BR"/>
              <a:t> do leito oceânico, atingiu a superfície das águas protetoras, moveu-se em direção à lama das margens, debateu-se no charco, chegou à terra firme, </a:t>
            </a:r>
            <a:r>
              <a:rPr i="1" lang="pt-BR"/>
              <a:t>experimentou</a:t>
            </a:r>
            <a:r>
              <a:rPr i="1" lang="pt-BR"/>
              <a:t> na floresta copioso material de formas representativas, ergueu-se do solo, contemplou os céus e, depois de longos milênios, durante os quais aprendeu a procriar, alimentar-se, escolher, lembrar e sentir, conquistou a inteligência... </a:t>
            </a:r>
            <a:endParaRPr i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11" name="Google Shape;211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Viajou de simples impulso para a irritabilidade, da irritabilidade para a sensação, da sensação para o instinto, do instinto para a razão. Nessa penosa romagem, inúmeros milênios decorreram sobre nós </a:t>
            </a:r>
            <a:r>
              <a:rPr lang="pt-BR"/>
              <a:t>[...].</a:t>
            </a:r>
            <a:r>
              <a:rPr baseline="30000" lang="pt-BR"/>
              <a:t>230</a:t>
            </a:r>
            <a:endParaRPr baseline="30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4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MÓDULO XIV</a:t>
            </a:r>
            <a:endParaRPr/>
          </a:p>
        </p:txBody>
      </p:sp>
      <p:sp>
        <p:nvSpPr>
          <p:cNvPr id="115" name="Google Shape;115;p27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Lei de Destruição e Lei de Conservação</a:t>
            </a:r>
            <a:endParaRPr/>
          </a:p>
        </p:txBody>
      </p:sp>
      <p:sp>
        <p:nvSpPr>
          <p:cNvPr id="116" name="Google Shape;116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ROTEIRO 3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Instinto e inteligência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  <p:sp>
        <p:nvSpPr>
          <p:cNvPr id="222" name="Google Shape;222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 Doutrina Espírita nos ensina que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O instinto é a força oculta que solicita os seres orgânicos a atos espontâneos e involuntários, tendo em vista a conservação deles. Nos atos instintivos não há reflexão, nem combinação, nem premeditação. </a:t>
            </a:r>
            <a:endParaRPr i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  <p:sp>
        <p:nvSpPr>
          <p:cNvPr id="228" name="Google Shape;228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É assim que a planta procura o ar, se volta para a luz, dirige suas raízes para a água e para a terra nutriente; que a flor se abre e fecha alternativamente, conforme se lhe faz necessário; que as plantas trepadeiras se enroscam em torno daquilo que lhes serve de apoio, ou se lhe agarram com as gavinhas.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  <p:sp>
        <p:nvSpPr>
          <p:cNvPr id="234" name="Google Shape;234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É pelo instinto que os animais são avisados do que lhes útil ou nocivo; que buscam, conforme a estação, os climas propícios; que constroem, sem ensino prévio, com mais ou menos arte, segundo as espécies, leitos macios e abrigos para as suas progênies, armadilhas para apanhar a presa de que se nutrem; que manejam destramente as armas ofensivas e defensivas de que são providos; que os sexos se aproximam; que a mãe choca os filhos e que estes procuram o seio materno.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  <p:sp>
        <p:nvSpPr>
          <p:cNvPr id="240" name="Google Shape;240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No homem, no começo da vida o instinto domina com exclusividade; é por instinto que a criança faz os primeiros movimentos, que toma o alimento, que grita para exprimir as suas necessidades, que imita o som da voz, que tenta falar e andar. No próprio adulto, certos atos são instintivos, tais como os movimentos espontâneos para evitar um risco, para fugir a um perigo, para manter o equilíbrio do corpo; tais ainda o piscar das pálpebras para moderar o brilho da luz, o abrir maquinal da boca para respirar etc.</a:t>
            </a:r>
            <a:r>
              <a:rPr baseline="30000" lang="pt-BR"/>
              <a:t>231</a:t>
            </a:r>
            <a:endParaRPr baseline="30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  <p:sp>
        <p:nvSpPr>
          <p:cNvPr id="246" name="Google Shape;246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As inúmeras e repetidas experiências vivenciadas pelo princípio </a:t>
            </a:r>
            <a:r>
              <a:rPr lang="pt-BR"/>
              <a:t>inteligente</a:t>
            </a:r>
            <a:r>
              <a:rPr lang="pt-BR"/>
              <a:t>, em sua longa ascensão na escala evolutiva ocorrida nos dois planos da vida, favoreceram a aquisição de automatismos biológicos necessários à expressão do instinto e da inteligência. Estes automatismos manifestam-se de forma precisa, no momento apropriado, independentemente das </a:t>
            </a:r>
            <a:r>
              <a:rPr lang="pt-BR"/>
              <a:t>interferências</a:t>
            </a:r>
            <a:r>
              <a:rPr lang="pt-BR"/>
              <a:t> da razão.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  <p:sp>
        <p:nvSpPr>
          <p:cNvPr id="252" name="Google Shape;252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É assim que o bebê apresenta, desde o nascimento, inúmeros reflexos instintivos, tais como: sucção, batimento de pálpebras, movimento rítmico e coordenado dos membros inferiores e superiores, choro etc.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4.1 Instinto</a:t>
            </a:r>
            <a:endParaRPr/>
          </a:p>
        </p:txBody>
      </p:sp>
      <p:sp>
        <p:nvSpPr>
          <p:cNvPr id="258" name="Google Shape;258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Sendo assim,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[...]</a:t>
            </a:r>
            <a:r>
              <a:rPr i="1" lang="pt-BR"/>
              <a:t> O instinto é inato, atua à revelia da instrução, inexperiente e invariavelmente, e não realiza progresso algum. É em tudo a antítese da inteligência. Tanto mais notáveis são os fenômenos do instinto, quanto mais se afirmam inteiramente involuntários </a:t>
            </a:r>
            <a:r>
              <a:rPr lang="pt-BR"/>
              <a:t>[...].</a:t>
            </a:r>
            <a:r>
              <a:rPr baseline="30000" lang="pt-BR"/>
              <a:t>232</a:t>
            </a:r>
            <a:endParaRPr baseline="30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2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Conservação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Conservação</a:t>
            </a:r>
            <a:endParaRPr/>
          </a:p>
        </p:txBody>
      </p:sp>
      <p:sp>
        <p:nvSpPr>
          <p:cNvPr id="269" name="Google Shape;269;p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instinto de conservação é uma Lei da Natureza, e diz respeito à </a:t>
            </a:r>
            <a:r>
              <a:rPr lang="pt-BR"/>
              <a:t>sobrevivência</a:t>
            </a:r>
            <a:r>
              <a:rPr lang="pt-BR"/>
              <a:t> e à perpetuação das espécies. “[...] </a:t>
            </a:r>
            <a:r>
              <a:rPr i="1" lang="pt-BR"/>
              <a:t>Todos os seres vivos o possuem, qualquer que seja o grau de sua inteligência. Nuns, é puramente maquinal, raciocinado em outros.</a:t>
            </a:r>
            <a:r>
              <a:rPr lang="pt-BR"/>
              <a:t>”</a:t>
            </a:r>
            <a:r>
              <a:rPr baseline="30000" lang="pt-BR"/>
              <a:t>233</a:t>
            </a:r>
            <a:r>
              <a:rPr lang="pt-BR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instinto de conservação existe nos animais e na espécie humana, porque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[...]</a:t>
            </a:r>
            <a:r>
              <a:rPr i="1" lang="pt-BR"/>
              <a:t> todos têm que concorrer para cumprimento dos desígnios da Providência. Por isso foi que Deus lhes deu a necessidade de viver. Acresce que a vida é necessária ao aperfeiçoamento dos seres. Eles o sentem instintivamente, sem disso se aperceberem.</a:t>
            </a:r>
            <a:r>
              <a:rPr baseline="30000" lang="pt-BR"/>
              <a:t>234</a:t>
            </a:r>
            <a:endParaRPr baseline="30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8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As manifestações primitivas do instinto de conservação são </a:t>
            </a:r>
            <a:r>
              <a:rPr lang="pt-BR"/>
              <a:t>encontradas</a:t>
            </a:r>
            <a:r>
              <a:rPr lang="pt-BR"/>
              <a:t> nos animais e no homem, principalmente quando este se encontra nas primeiras encarnações. Essa é a forma que Deus determina para garantir a sobrevivência e a perpetuação das espécies.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Nas fases primárias, o instinto de conservação apresenta uma característica peculiar: o temor da morte. O medo da morte é tão marcante nos animais e no homem pouco espiritualizado que, ante uma ameaça iminente de risco de vida, eles reagem com agressividade, ferocidade mesmo, tentando defender a sua existência.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No homem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O temor da morte decorre, portanto, da noção insuficiente da vida futura, embora denote também a necessidade de viver e o receio da destruição total; igualmente o estimula secreto anseio pela sobrevivência da alma, velado ainda pela incerteza.</a:t>
            </a:r>
            <a:endParaRPr i="1"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5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Esse temor decresce, à proporção que a certeza aumenta, e desaparece quando esta é completa.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Eis aí o lado providencial da questão. Ao homem não suficientemente esclarecido, cuja razão mal pudesse suportar a perspectiva muito positiva e sedutora de um futuro melhor, prudente seria não o deslumbrar com tal ideia, desde que por ela pudesse negligenciar o presente, necessário ao seu adiantamento material e intelectual.</a:t>
            </a:r>
            <a:r>
              <a:rPr baseline="30000" lang="pt-BR"/>
              <a:t>235</a:t>
            </a:r>
            <a:endParaRPr baseline="30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5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Outra característica importante do instinto de conservação diz respeito ao atendimento das necessidades fisiológicas: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Nos seres inferiores da Criação, naqueles a quem ainda falta o senso moral, nos quais a inteligência ainda não substituiu o instinto, a luta não pode ter por móvel senão a satisfação de uma necessidade material. </a:t>
            </a:r>
            <a:endParaRPr i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6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Ora, uma das mais imperiosas dessas necessidades é a da alimentação. Eles, pois, lutam unicamente para viver, isto é, para fazer ou defender uma presa, visto que nenhum móvel mais elevado os poderia estimular. É nesse primeiro período que a alma se elabora e ensaia para a vida.</a:t>
            </a:r>
            <a:r>
              <a:rPr baseline="30000" lang="pt-BR"/>
              <a:t>236</a:t>
            </a:r>
            <a:endParaRPr baseline="30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6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temor da morte e o suprimento das necessidades fisiológicas representam, portanto,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[...]</a:t>
            </a:r>
            <a:r>
              <a:rPr i="1" lang="pt-BR"/>
              <a:t> é um efeito da sabedoria da Providência e uma consequência do instinto de conservação comum a todos os viventes. Ele é necessário enquanto não se está suficientemente esclarecido sobre as condições da vida futura, como contrapeso à tendência que, sem esse freio, nos levaria a deixar prematuramente a vida e a negligenciar o trabalho terreno que deve servir ao nosso próprio adiantamento.</a:t>
            </a:r>
            <a:endParaRPr i="1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6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Assim é que, nos povos primitivos, o futuro é uma vaga intuição, mais tarde tornada simples esperança e, finalmente, uma certeza apenas atenuada por secreto apego à vida corporal.</a:t>
            </a:r>
            <a:r>
              <a:rPr baseline="30000" lang="pt-BR"/>
              <a:t>237</a:t>
            </a:r>
            <a:endParaRPr baseline="30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4.2 Instinto de Sobrevivência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No Espírito atrasado a vida material prevalece sobre a espiritual. Apegando-se às aparências, o homem não distingue a vida além do corpo, esteja embora na alma a vida real; aniquilado aquele, tudo se lhe afigura perdido, desesperador.</a:t>
            </a:r>
            <a:r>
              <a:rPr baseline="30000" lang="pt-BR"/>
              <a:t>238</a:t>
            </a:r>
            <a:endParaRPr baseline="300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4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Próximo Encontro</a:t>
            </a:r>
            <a:endParaRPr/>
          </a:p>
        </p:txBody>
      </p:sp>
      <p:sp>
        <p:nvSpPr>
          <p:cNvPr id="335" name="Google Shape;335;p64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Participe também da nossa conversa no Whatsapp!</a:t>
            </a:r>
            <a:endParaRPr/>
          </a:p>
        </p:txBody>
      </p:sp>
      <p:sp>
        <p:nvSpPr>
          <p:cNvPr id="336" name="Google Shape;336;p6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MÓDULO XIV: </a:t>
            </a:r>
            <a:br>
              <a:rPr lang="pt-BR"/>
            </a:br>
            <a:r>
              <a:rPr lang="pt-BR"/>
              <a:t>Lei de Destruição e Lei de Conservação</a:t>
            </a:r>
            <a:br>
              <a:rPr lang="pt-BR"/>
            </a:br>
            <a:br>
              <a:rPr lang="pt-BR"/>
            </a:br>
            <a:r>
              <a:rPr lang="pt-BR"/>
              <a:t>ROTEIRO 4:</a:t>
            </a:r>
            <a:br>
              <a:rPr lang="pt-BR"/>
            </a:br>
            <a:r>
              <a:rPr lang="pt-BR"/>
              <a:t>O necessário e o supérfluo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A compreensão dos conceitos </a:t>
            </a:r>
            <a:r>
              <a:rPr i="1" lang="pt-BR"/>
              <a:t>instinto</a:t>
            </a:r>
            <a:r>
              <a:rPr lang="pt-BR"/>
              <a:t>, </a:t>
            </a:r>
            <a:r>
              <a:rPr i="1" lang="pt-BR"/>
              <a:t>instinto de conservação</a:t>
            </a:r>
            <a:r>
              <a:rPr lang="pt-BR"/>
              <a:t> e </a:t>
            </a:r>
            <a:r>
              <a:rPr i="1" lang="pt-BR"/>
              <a:t>inteligência </a:t>
            </a:r>
            <a:r>
              <a:rPr lang="pt-BR"/>
              <a:t>nos reporta, necessariamente, ao processo de evolução dos seres vivos. Para o Espiritismo a evolução biológica e espiritual representa um processo natural e contínuo, decorrente da Lei do Progresso. </a:t>
            </a:r>
            <a:r>
              <a:rPr lang="pt-BR"/>
              <a:t>Neste sentido, os ensinamentos espíritas estão além dos atuais conhecimentos científicos, os quais, por não considerarem a sobrevivência do Espírito, focalizam seus estudos nos processos biológicos e fisiológicos.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5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47" name="Google Shape;347;p6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27"/>
            </a:pPr>
            <a:r>
              <a:rPr lang="pt-BR"/>
              <a:t>KARDEC, Allan. Revista Espírita: jornal de estudos psicológicos. ano 11, n. 6, jun. 1868. O Espiritismo em toda parte, it. Conferências. Trad. Evandro Noleto Bezerra. 3. ed. 1. imp. Brasília: FEB, 2019.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27"/>
            </a:pPr>
            <a:r>
              <a:rPr lang="pt-BR"/>
              <a:t>______. ______. n. 7. jul. 1868. A geração espontânea e A gênese.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27"/>
            </a:pPr>
            <a:r>
              <a:rPr lang="pt-BR"/>
              <a:t>______. ______.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27"/>
            </a:pPr>
            <a:r>
              <a:rPr lang="pt-BR"/>
              <a:t>XAVIER, Francisco Cândido. No mundo maior. Pelo Espírito André Luiz. 28. ed. 5. imp. Brasília: FEB, 2016. cap. 4 – Estudando o cérebro.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53" name="Google Shape;353;p6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1"/>
            </a:pPr>
            <a:r>
              <a:rPr lang="pt-BR"/>
              <a:t>KARDEC, Allan. A gênese. Trad. Guillon Ribeiro. 53. ed. 9. imp. (Edição Histórica). Brasília: FEB, 2020. cap. 3, it. 11.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1"/>
            </a:pPr>
            <a:r>
              <a:rPr lang="pt-BR"/>
              <a:t>FLAMMARION, Camille. Deus na natureza. Trad. Manuel Justiniano Quintão. 7. ed. Brasília: FEB, 2010. 4a pt. Destino dos seres e das coisas, cap. 2 – Plano da Natureza. Instinto e Inteligência, p. 351 e 352.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1"/>
            </a:pPr>
            <a:r>
              <a:rPr lang="pt-BR"/>
              <a:t>KARDEC, Allan. O livro dos espíritos. Trad. Guillon Ribeiro. 93. ed. 9. imp. (Edição Histórica). Brasília: FEB, 2019. q. 702.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1"/>
            </a:pPr>
            <a:r>
              <a:rPr lang="pt-BR"/>
              <a:t>______. ______. q. 703.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59" name="Google Shape;359;p6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5"/>
            </a:pPr>
            <a:r>
              <a:rPr lang="pt-BR"/>
              <a:t>______. O céu e o inferno. Trad. Manuel Justiniano Quintão. 61. ed. 8. imp. (Edição Histórica). Brasília: FEB, 2020. 1a pt., cap. 2, it. 4.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5"/>
            </a:pPr>
            <a:r>
              <a:rPr lang="pt-BR"/>
              <a:t>______. A gênese. Trad. Guillon Ribeiro. 53. ed. 9. imp. (Edição Histórica). Brasília: FEB, 2020. cap. 3, it. 24.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5"/>
            </a:pPr>
            <a:r>
              <a:rPr lang="pt-BR"/>
              <a:t>______. O céu e o inferno. Trad. Manuel Justiniano Quintão. 61. ed. 8. imp. (Edição Histórica). Brasília: FEB, 2020. 1a pt., cap. 2, it. 2.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5"/>
            </a:pPr>
            <a:r>
              <a:rPr lang="pt-BR"/>
              <a:t>______. ______. it. 4.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65" name="Google Shape;365;p6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9"/>
            </a:pPr>
            <a:r>
              <a:rPr lang="pt-BR"/>
              <a:t>______. A gênese. Trad. Guillon Ribeiro. 53. ed. 9. imp. (Edição Histórica). Brasília: FEB, 2020. cap. 3, it. 12.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9"/>
            </a:pPr>
            <a:r>
              <a:rPr lang="pt-BR"/>
              <a:t>______. O livro dos espíritos. Trad. Guillon Ribeiro. 93. ed. 9. imp. (Edição Histórica). Brasília: FEB, 2019. q. 24.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9"/>
            </a:pPr>
            <a:r>
              <a:rPr lang="pt-BR"/>
              <a:t>______. ______. Comentário de Kardec à q. 71.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9"/>
            </a:pPr>
            <a:r>
              <a:rPr lang="pt-BR"/>
              <a:t>______. ______. q. 604-a.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39"/>
            </a:pPr>
            <a:r>
              <a:rPr lang="pt-BR"/>
              <a:t>______. ______. Comentário de Kardec à q. 593.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71" name="Google Shape;371;p7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44"/>
            </a:pPr>
            <a:r>
              <a:rPr lang="pt-BR"/>
              <a:t>______. ______. q. 101.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44"/>
            </a:pPr>
            <a:r>
              <a:rPr lang="pt-BR"/>
              <a:t>______. ______. q. 107.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44"/>
            </a:pPr>
            <a:r>
              <a:rPr lang="pt-BR"/>
              <a:t>______. ______. q. 112.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44"/>
            </a:pPr>
            <a:r>
              <a:rPr lang="pt-BR"/>
              <a:t>______. A gênese. Trad. Guillon Ribeiro. 53. ed. 9. imp. (Edição Histórica). Brasília: FEB, 2020. cap. 3, it. 12.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44"/>
            </a:pPr>
            <a:r>
              <a:rPr lang="pt-BR"/>
              <a:t>______. ______. it. 13.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44"/>
            </a:pPr>
            <a:r>
              <a:rPr lang="pt-BR"/>
              <a:t>______. ______. it. 18.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77" name="Google Shape;377;p7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50"/>
            </a:pPr>
            <a:r>
              <a:rPr lang="pt-BR"/>
              <a:t>______. O evangelho segundo o espiritismo. Trad. Guillon Ribeiro. 131. ed. 14. imp. (Edição Histórica). Brasília: FEB, 2019. cap. 11, it. 8.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50"/>
            </a:pPr>
            <a:r>
              <a:rPr lang="pt-BR"/>
              <a:t>XAVIER, Francisco Cândido. Entre a Terra e o céu. Pelo Espírito André Luiz. 27. ed. 11. imp. Brasília: FEB, 2020. cap. 21 – Conversação edificante.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50"/>
            </a:pPr>
            <a:r>
              <a:rPr lang="pt-BR"/>
              <a:t>______. O consolador. Pelo Espírito Emmanuel. 29. ed. 11. imp. Brasília: FEB, 2020. q. 117.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33" name="Google Shape;13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Em relação à evolução dos seres vivos há, entretanto, uma significativa concordância entre o pensamento espírita e o pensamento científico. Os seguintes esclarecimentos de Allan Kardec, anunciados na </a:t>
            </a:r>
            <a:r>
              <a:rPr i="1" lang="pt-BR"/>
              <a:t>Revista Espírita</a:t>
            </a:r>
            <a:r>
              <a:rPr lang="pt-BR"/>
              <a:t> de 1868, são, em essência, os mesmos que a Ciência divulga atualmente: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39" name="Google Shape;139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 escala dos seres é contínua; antes de ser o que o somos, passamos por todos os graus desta escala, que estão abaixo de nós, e continuaremos a subir os que estão acima. Antes que o nosso cérebro fosse réptil, foi peixe, e foi peixe antes de ser mamífero.</a:t>
            </a:r>
            <a:r>
              <a:rPr baseline="30000" lang="pt-BR"/>
              <a:t>227</a:t>
            </a:r>
            <a:endParaRPr baseline="30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45" name="Google Shape;145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Hoje é fato cientificamente demonstrado que a vida orgânica nem sempre existiu na Terra, e que aí teve um começo; a geologia permite seguir o seu desenvolvimento gradual. Os primeiros seres do reino vegetal e do reino animal que então apareceram, devem ter-se formado sem procriação,* e pertencer às classes inferiores, como o constatam as observações geológicas. </a:t>
            </a:r>
            <a:endParaRPr i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51" name="Google Shape;151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*</a:t>
            </a:r>
            <a:r>
              <a:rPr lang="pt-BR"/>
              <a:t>N.E.: “Sem procriação”: é importante não considerar o significado desta expressão como uma referência ao conceito de geração espontânea. Os seres vivos evolutivamente primitivos (micróbios e alguns vegetais) se reproduzem de forma assexuada (sem gametas) ou vegetativa. Nos seres superiores (plantas evoluídas e animais) a reprodução é sexuada. Assim, “sem procriação” = reprodução assexuada; “procriação” = reprodução sexuada. Este é o sentido que se quer transmitir.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57" name="Google Shape;157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À medida que os elementos dispersos se reuniram, as primeiras combinações formaram corpos exclusivamente inorgânicos, isto é, pedras, águas e minerais de toda sorte. Quando esses mesmos elementos se modificaram pela ação do fluido vital – que não é o princípio inteligente – formaram corpos dotados de vitalidade, de uma organização constante e regular, cada um na sua espécie.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NECAL">
  <a:themeElements>
    <a:clrScheme name="Slate">
      <a:dk1>
        <a:srgbClr val="FFFFFF"/>
      </a:dk1>
      <a:lt1>
        <a:srgbClr val="37475A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FFFF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