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185" y="615462"/>
            <a:ext cx="8194430" cy="563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1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1011116"/>
            <a:ext cx="8946541" cy="5237284"/>
          </a:xfrm>
        </p:spPr>
        <p:txBody>
          <a:bodyPr/>
          <a:lstStyle/>
          <a:p>
            <a:pPr algn="ctr"/>
            <a:endParaRPr lang="pt-BR" sz="4000" dirty="0" smtClean="0">
              <a:latin typeface="Comic Sans MS" panose="030F0702030302020204" pitchFamily="66" charset="0"/>
            </a:endParaRPr>
          </a:p>
          <a:p>
            <a:pPr algn="ctr"/>
            <a:r>
              <a:rPr lang="pt-BR" sz="4000" dirty="0" smtClean="0">
                <a:latin typeface="Comic Sans MS" panose="030F0702030302020204" pitchFamily="66" charset="0"/>
              </a:rPr>
              <a:t>Ele </a:t>
            </a:r>
            <a:r>
              <a:rPr lang="pt-BR" sz="4000" dirty="0">
                <a:latin typeface="Comic Sans MS" panose="030F0702030302020204" pitchFamily="66" charset="0"/>
              </a:rPr>
              <a:t>não ensinava apenas através das palavras.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Sua própria vida se tornou uma espécie de Evangelho vivido.</a:t>
            </a:r>
          </a:p>
          <a:p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1099038"/>
            <a:ext cx="8946541" cy="5149361"/>
          </a:xfrm>
        </p:spPr>
        <p:txBody>
          <a:bodyPr/>
          <a:lstStyle/>
          <a:p>
            <a:pPr lvl="0" algn="ctr"/>
            <a:r>
              <a:rPr lang="pt-BR" sz="4000" dirty="0">
                <a:latin typeface="Comic Sans MS" panose="030F0702030302020204" pitchFamily="66" charset="0"/>
              </a:rPr>
              <a:t>T</a:t>
            </a:r>
            <a:r>
              <a:rPr lang="pt-BR" sz="4000" dirty="0" smtClean="0">
                <a:latin typeface="Comic Sans MS" panose="030F0702030302020204" pitchFamily="66" charset="0"/>
              </a:rPr>
              <a:t>ratamos </a:t>
            </a:r>
            <a:r>
              <a:rPr lang="pt-BR" sz="4000" dirty="0">
                <a:latin typeface="Comic Sans MS" panose="030F0702030302020204" pitchFamily="66" charset="0"/>
              </a:rPr>
              <a:t>nossa família;</a:t>
            </a:r>
          </a:p>
          <a:p>
            <a:pPr lvl="0" algn="ctr"/>
            <a:r>
              <a:rPr lang="pt-BR" sz="4000" dirty="0">
                <a:latin typeface="Comic Sans MS" panose="030F0702030302020204" pitchFamily="66" charset="0"/>
              </a:rPr>
              <a:t>L</a:t>
            </a:r>
            <a:r>
              <a:rPr lang="pt-BR" sz="4000" dirty="0" smtClean="0">
                <a:latin typeface="Comic Sans MS" panose="030F0702030302020204" pitchFamily="66" charset="0"/>
              </a:rPr>
              <a:t>idamos </a:t>
            </a:r>
            <a:r>
              <a:rPr lang="pt-BR" sz="4000" dirty="0">
                <a:latin typeface="Comic Sans MS" panose="030F0702030302020204" pitchFamily="66" charset="0"/>
              </a:rPr>
              <a:t>com nossos problemas;</a:t>
            </a:r>
          </a:p>
          <a:p>
            <a:pPr lvl="0" algn="ctr"/>
            <a:r>
              <a:rPr lang="pt-BR" sz="4000" dirty="0">
                <a:latin typeface="Comic Sans MS" panose="030F0702030302020204" pitchFamily="66" charset="0"/>
              </a:rPr>
              <a:t>R</a:t>
            </a:r>
            <a:r>
              <a:rPr lang="pt-BR" sz="4000" dirty="0" smtClean="0">
                <a:latin typeface="Comic Sans MS" panose="030F0702030302020204" pitchFamily="66" charset="0"/>
              </a:rPr>
              <a:t>eagimos </a:t>
            </a:r>
            <a:r>
              <a:rPr lang="pt-BR" sz="4000" dirty="0">
                <a:latin typeface="Comic Sans MS" panose="030F0702030302020204" pitchFamily="66" charset="0"/>
              </a:rPr>
              <a:t>às críticas;</a:t>
            </a:r>
          </a:p>
          <a:p>
            <a:pPr lvl="0" algn="ctr"/>
            <a:r>
              <a:rPr lang="pt-BR" sz="4000" dirty="0">
                <a:latin typeface="Comic Sans MS" panose="030F0702030302020204" pitchFamily="66" charset="0"/>
              </a:rPr>
              <a:t>T</a:t>
            </a:r>
            <a:r>
              <a:rPr lang="pt-BR" sz="4000" dirty="0" smtClean="0">
                <a:latin typeface="Comic Sans MS" panose="030F0702030302020204" pitchFamily="66" charset="0"/>
              </a:rPr>
              <a:t>ratamos </a:t>
            </a:r>
            <a:r>
              <a:rPr lang="pt-BR" sz="4000" dirty="0">
                <a:latin typeface="Comic Sans MS" panose="030F0702030302020204" pitchFamily="66" charset="0"/>
              </a:rPr>
              <a:t>aqueles que pensam diferente;</a:t>
            </a:r>
          </a:p>
          <a:p>
            <a:pPr lvl="0" algn="ctr"/>
            <a:r>
              <a:rPr lang="pt-BR" sz="4000" dirty="0">
                <a:latin typeface="Comic Sans MS" panose="030F0702030302020204" pitchFamily="66" charset="0"/>
              </a:rPr>
              <a:t>E</a:t>
            </a:r>
            <a:r>
              <a:rPr lang="pt-BR" sz="4000" dirty="0" smtClean="0">
                <a:latin typeface="Comic Sans MS" panose="030F0702030302020204" pitchFamily="66" charset="0"/>
              </a:rPr>
              <a:t>nfrentamos </a:t>
            </a:r>
            <a:r>
              <a:rPr lang="pt-BR" sz="4000" dirty="0">
                <a:latin typeface="Comic Sans MS" panose="030F0702030302020204" pitchFamily="66" charset="0"/>
              </a:rPr>
              <a:t>as dificuldades.</a:t>
            </a:r>
          </a:p>
          <a:p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7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483578"/>
            <a:ext cx="8946541" cy="5764822"/>
          </a:xfrm>
        </p:spPr>
        <p:txBody>
          <a:bodyPr>
            <a:normAutofit/>
          </a:bodyPr>
          <a:lstStyle/>
          <a:p>
            <a:pPr algn="ctr"/>
            <a:r>
              <a:rPr lang="pt-BR" sz="4000" dirty="0">
                <a:latin typeface="Comic Sans MS" panose="030F0702030302020204" pitchFamily="66" charset="0"/>
              </a:rPr>
              <a:t>A forma como falamos.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A forma como pensamos.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A maneira como julgamos.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A maneira como reagimos.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A maneira como perdoamos.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A maneira como enxergamos as dificuldades.</a:t>
            </a:r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501162"/>
            <a:ext cx="8946541" cy="5747237"/>
          </a:xfrm>
        </p:spPr>
        <p:txBody>
          <a:bodyPr/>
          <a:lstStyle/>
          <a:p>
            <a:pPr algn="ctr"/>
            <a:r>
              <a:rPr lang="pt-BR" sz="4000" dirty="0">
                <a:latin typeface="Comic Sans MS" panose="030F0702030302020204" pitchFamily="66" charset="0"/>
              </a:rPr>
              <a:t>O Evangelho no Lar também pode ser compreendido como uma oportunidade de criar um ambiente de equilíbrio espiritual.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Quando a família se reúne para orar e estudar os ensinamentos de Jesus, cria-se um momento de elevação dos pensamentos.</a:t>
            </a:r>
          </a:p>
          <a:p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1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967154"/>
            <a:ext cx="8946541" cy="5281245"/>
          </a:xfrm>
        </p:spPr>
        <p:txBody>
          <a:bodyPr/>
          <a:lstStyle/>
          <a:p>
            <a:pPr algn="ctr"/>
            <a:endParaRPr lang="pt-BR" sz="4000" dirty="0" smtClean="0">
              <a:latin typeface="Comic Sans MS" panose="030F0702030302020204" pitchFamily="66" charset="0"/>
            </a:endParaRPr>
          </a:p>
          <a:p>
            <a:pPr algn="ctr"/>
            <a:r>
              <a:rPr lang="pt-BR" sz="4000" dirty="0" smtClean="0">
                <a:latin typeface="Comic Sans MS" panose="030F0702030302020204" pitchFamily="66" charset="0"/>
              </a:rPr>
              <a:t>A </a:t>
            </a:r>
            <a:r>
              <a:rPr lang="pt-BR" sz="4000" dirty="0">
                <a:latin typeface="Comic Sans MS" panose="030F0702030302020204" pitchFamily="66" charset="0"/>
              </a:rPr>
              <a:t>oração eleva.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O estudo esclarece.</a:t>
            </a:r>
          </a:p>
          <a:p>
            <a:pPr algn="ctr"/>
            <a:r>
              <a:rPr lang="pt-BR" sz="4000" b="1" dirty="0">
                <a:latin typeface="Comic Sans MS" panose="030F0702030302020204" pitchFamily="66" charset="0"/>
              </a:rPr>
              <a:t>Mas a prática transforma.</a:t>
            </a:r>
          </a:p>
          <a:p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47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729762"/>
            <a:ext cx="8946541" cy="5518637"/>
          </a:xfrm>
        </p:spPr>
        <p:txBody>
          <a:bodyPr/>
          <a:lstStyle/>
          <a:p>
            <a:pPr algn="ctr"/>
            <a:endParaRPr lang="pt-BR" sz="4000" dirty="0" smtClean="0">
              <a:latin typeface="Comic Sans MS" panose="030F0702030302020204" pitchFamily="66" charset="0"/>
            </a:endParaRPr>
          </a:p>
          <a:p>
            <a:pPr algn="ctr"/>
            <a:r>
              <a:rPr lang="pt-BR" sz="4000" dirty="0" smtClean="0">
                <a:latin typeface="Comic Sans MS" panose="030F0702030302020204" pitchFamily="66" charset="0"/>
              </a:rPr>
              <a:t>O </a:t>
            </a:r>
            <a:r>
              <a:rPr lang="pt-BR" sz="4000" dirty="0">
                <a:latin typeface="Comic Sans MS" panose="030F0702030302020204" pitchFamily="66" charset="0"/>
              </a:rPr>
              <a:t>objetivo do Evangelho no Lar não é formar uma família perfeita.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Até porque não existem famílias perfeitas.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Existem pessoas em processo de aprendizado.</a:t>
            </a:r>
          </a:p>
          <a:p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9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782516"/>
            <a:ext cx="8946541" cy="5465884"/>
          </a:xfrm>
        </p:spPr>
        <p:txBody>
          <a:bodyPr/>
          <a:lstStyle/>
          <a:p>
            <a:pPr algn="ctr"/>
            <a:endParaRPr lang="pt-BR" sz="4000" dirty="0" smtClean="0">
              <a:latin typeface="Comic Sans MS" panose="030F0702030302020204" pitchFamily="66" charset="0"/>
            </a:endParaRPr>
          </a:p>
          <a:p>
            <a:pPr algn="ctr"/>
            <a:r>
              <a:rPr lang="pt-BR" sz="4000" dirty="0" smtClean="0">
                <a:latin typeface="Comic Sans MS" panose="030F0702030302020204" pitchFamily="66" charset="0"/>
              </a:rPr>
              <a:t>A </a:t>
            </a:r>
            <a:r>
              <a:rPr lang="pt-BR" sz="4000" dirty="0">
                <a:latin typeface="Comic Sans MS" panose="030F0702030302020204" pitchFamily="66" charset="0"/>
              </a:rPr>
              <a:t>finalidade é ajudar a família a se tornar um ambiente de:</a:t>
            </a:r>
          </a:p>
          <a:p>
            <a:pPr algn="ctr"/>
            <a:r>
              <a:rPr lang="pt-BR" sz="4000" b="1" dirty="0">
                <a:latin typeface="Comic Sans MS" panose="030F0702030302020204" pitchFamily="66" charset="0"/>
              </a:rPr>
              <a:t>mais amor, mais compreensão, mais diálogo, mais perdão e mais paz.</a:t>
            </a:r>
            <a:endParaRPr lang="pt-BR" sz="4000" dirty="0">
              <a:latin typeface="Comic Sans MS" panose="030F0702030302020204" pitchFamily="66" charset="0"/>
            </a:endParaRPr>
          </a:p>
          <a:p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41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90173" y="852853"/>
            <a:ext cx="8946541" cy="5720861"/>
          </a:xfrm>
        </p:spPr>
        <p:txBody>
          <a:bodyPr/>
          <a:lstStyle/>
          <a:p>
            <a:pPr algn="ctr"/>
            <a:r>
              <a:rPr lang="pt-BR" sz="4000" dirty="0">
                <a:latin typeface="Comic Sans MS" panose="030F0702030302020204" pitchFamily="66" charset="0"/>
              </a:rPr>
              <a:t>Queridos irmãos,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T</a:t>
            </a:r>
            <a:r>
              <a:rPr lang="pt-BR" sz="4000" dirty="0" smtClean="0">
                <a:latin typeface="Comic Sans MS" panose="030F0702030302020204" pitchFamily="66" charset="0"/>
              </a:rPr>
              <a:t>alvez </a:t>
            </a:r>
            <a:r>
              <a:rPr lang="pt-BR" sz="4000" dirty="0">
                <a:latin typeface="Comic Sans MS" panose="030F0702030302020204" pitchFamily="66" charset="0"/>
              </a:rPr>
              <a:t>possamos sair daqui hoje com três pequenas perguntas:</a:t>
            </a:r>
          </a:p>
          <a:p>
            <a:pPr algn="ctr"/>
            <a:r>
              <a:rPr lang="pt-BR" sz="4000" b="1" dirty="0">
                <a:latin typeface="Comic Sans MS" panose="030F0702030302020204" pitchFamily="66" charset="0"/>
              </a:rPr>
              <a:t>1. O Evangelho está na minha casa</a:t>
            </a:r>
            <a:r>
              <a:rPr lang="pt-BR" sz="4000" b="1" dirty="0" smtClean="0">
                <a:latin typeface="Comic Sans MS" panose="030F0702030302020204" pitchFamily="66" charset="0"/>
              </a:rPr>
              <a:t>?</a:t>
            </a:r>
          </a:p>
          <a:p>
            <a:pPr algn="ctr"/>
            <a:r>
              <a:rPr lang="pt-BR" sz="4000" b="1" dirty="0" smtClean="0">
                <a:latin typeface="Comic Sans MS" panose="030F0702030302020204" pitchFamily="66" charset="0"/>
              </a:rPr>
              <a:t>2. O Evangelho está na minha cabeça?</a:t>
            </a:r>
            <a:endParaRPr lang="pt-BR" sz="4000" dirty="0">
              <a:latin typeface="Comic Sans MS" panose="030F0702030302020204" pitchFamily="66" charset="0"/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981" y="5284719"/>
            <a:ext cx="1005927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3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641838"/>
            <a:ext cx="8946541" cy="5606561"/>
          </a:xfrm>
        </p:spPr>
        <p:txBody>
          <a:bodyPr/>
          <a:lstStyle/>
          <a:p>
            <a:pPr algn="ctr"/>
            <a:endParaRPr lang="pt-BR" sz="40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pt-BR" sz="4000" b="1" dirty="0" smtClean="0">
                <a:latin typeface="Comic Sans MS" panose="030F0702030302020204" pitchFamily="66" charset="0"/>
              </a:rPr>
              <a:t>3</a:t>
            </a:r>
            <a:r>
              <a:rPr lang="pt-BR" sz="4000" b="1" dirty="0">
                <a:latin typeface="Comic Sans MS" panose="030F0702030302020204" pitchFamily="66" charset="0"/>
              </a:rPr>
              <a:t>. Mas, principalmente: o Evangelho está no meu coração?</a:t>
            </a:r>
            <a:endParaRPr lang="pt-BR" sz="4000" dirty="0">
              <a:latin typeface="Comic Sans MS" panose="030F0702030302020204" pitchFamily="66" charset="0"/>
            </a:endParaRPr>
          </a:p>
          <a:p>
            <a:pPr algn="ctr"/>
            <a:r>
              <a:rPr lang="pt-BR" sz="4000" dirty="0" smtClean="0">
                <a:latin typeface="Comic Sans MS" panose="030F0702030302020204" pitchFamily="66" charset="0"/>
              </a:rPr>
              <a:t>Porque</a:t>
            </a:r>
            <a:r>
              <a:rPr lang="pt-BR" sz="4000" dirty="0">
                <a:latin typeface="Comic Sans MS" panose="030F0702030302020204" pitchFamily="66" charset="0"/>
              </a:rPr>
              <a:t>, no final, talvez o maior Evangelho no Lar seja aquele que </a:t>
            </a:r>
            <a:r>
              <a:rPr lang="pt-BR" sz="4000" b="1" dirty="0">
                <a:latin typeface="Comic Sans MS" panose="030F0702030302020204" pitchFamily="66" charset="0"/>
              </a:rPr>
              <a:t>sai da sala de oração e entra na vida.</a:t>
            </a:r>
            <a:endParaRPr lang="pt-BR" sz="4000" dirty="0">
              <a:latin typeface="Comic Sans MS" panose="030F0702030302020204" pitchFamily="66" charset="0"/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981" y="5284719"/>
            <a:ext cx="1005927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43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975946"/>
            <a:ext cx="8946541" cy="527245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omic Sans MS" panose="030F0702030302020204" pitchFamily="66" charset="0"/>
              </a:rPr>
              <a:t>“Amai-vos uns aos outros.”</a:t>
            </a:r>
            <a:endParaRPr lang="pt-BR" sz="4000" dirty="0">
              <a:latin typeface="Comic Sans MS" panose="030F0702030302020204" pitchFamily="66" charset="0"/>
            </a:endParaRP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Talvez o nosso desafio não seja descobrir algo novo.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Talvez seja simplesmente </a:t>
            </a:r>
            <a:r>
              <a:rPr lang="pt-BR" sz="4000" b="1" dirty="0">
                <a:latin typeface="Comic Sans MS" panose="030F0702030302020204" pitchFamily="66" charset="0"/>
              </a:rPr>
              <a:t>começar a viver aquilo que já conhecemos.</a:t>
            </a:r>
            <a:endParaRPr lang="pt-BR" sz="4000" dirty="0">
              <a:latin typeface="Comic Sans MS" panose="030F0702030302020204" pitchFamily="66" charset="0"/>
            </a:endParaRP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Que possamos levar o Evangelho para dentro de nossos lares</a:t>
            </a:r>
            <a:r>
              <a:rPr lang="pt-BR" sz="4000" dirty="0" smtClean="0">
                <a:latin typeface="Comic Sans MS" panose="030F0702030302020204" pitchFamily="66" charset="0"/>
              </a:rPr>
              <a:t>.</a:t>
            </a:r>
            <a:endParaRPr lang="pt-BR" sz="4000" dirty="0">
              <a:latin typeface="Comic Sans MS" panose="030F0702030302020204" pitchFamily="66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981" y="5284719"/>
            <a:ext cx="1005927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668216"/>
            <a:ext cx="9421080" cy="5580184"/>
          </a:xfrm>
        </p:spPr>
        <p:txBody>
          <a:bodyPr/>
          <a:lstStyle/>
          <a:p>
            <a:pPr algn="ctr"/>
            <a:r>
              <a:rPr lang="pt-BR" sz="4000" b="1" dirty="0" smtClean="0">
                <a:latin typeface="Comic Sans MS" panose="030F0702030302020204" pitchFamily="66" charset="0"/>
              </a:rPr>
              <a:t>Será</a:t>
            </a:r>
            <a:r>
              <a:rPr lang="pt-BR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pt-BR" sz="4000" b="1" dirty="0" smtClean="0">
                <a:latin typeface="Comic Sans MS" panose="030F0702030302020204" pitchFamily="66" charset="0"/>
              </a:rPr>
              <a:t>que o Evangelho está realmente apenas dentro da nossa casa, durante aquele momento de oração? Ou ele também está dentro do nosso coração, nas nossas escolhas, nas nossas palavras e na maneira como tratamos as pessoas?</a:t>
            </a:r>
            <a:endParaRPr lang="pt-BR" sz="4000" dirty="0" smtClean="0">
              <a:latin typeface="Comic Sans MS" panose="030F0702030302020204" pitchFamily="66" charset="0"/>
            </a:endParaRPr>
          </a:p>
          <a:p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462" y="5194910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61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1046286"/>
            <a:ext cx="8946541" cy="5202114"/>
          </a:xfrm>
        </p:spPr>
        <p:txBody>
          <a:bodyPr/>
          <a:lstStyle/>
          <a:p>
            <a:pPr algn="ctr"/>
            <a:r>
              <a:rPr lang="pt-BR" sz="4000" dirty="0">
                <a:latin typeface="Comic Sans MS" panose="030F0702030302020204" pitchFamily="66" charset="0"/>
              </a:rPr>
              <a:t>Mas, acima de tudo, que possamos permitir que ele encontre morada dentro de nós.</a:t>
            </a: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Porque </a:t>
            </a:r>
            <a:r>
              <a:rPr lang="pt-BR" sz="4000" b="1" dirty="0">
                <a:latin typeface="Comic Sans MS" panose="030F0702030302020204" pitchFamily="66" charset="0"/>
              </a:rPr>
              <a:t>o Evangelho no Lar ilumina a casa, mas o Evangelho no coração ilumina a vida.</a:t>
            </a:r>
            <a:endParaRPr lang="pt-BR" sz="4000" dirty="0">
              <a:latin typeface="Comic Sans MS" panose="030F0702030302020204" pitchFamily="66" charset="0"/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981" y="5284719"/>
            <a:ext cx="1005927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9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1063869"/>
            <a:ext cx="8946541" cy="5184531"/>
          </a:xfrm>
        </p:spPr>
        <p:txBody>
          <a:bodyPr/>
          <a:lstStyle/>
          <a:p>
            <a:pPr algn="ctr"/>
            <a:endParaRPr lang="pt-BR" sz="4000" dirty="0" smtClean="0">
              <a:latin typeface="Comic Sans MS" panose="030F0702030302020204" pitchFamily="66" charset="0"/>
            </a:endParaRPr>
          </a:p>
          <a:p>
            <a:pPr algn="ctr"/>
            <a:r>
              <a:rPr lang="pt-BR" sz="4000" dirty="0" smtClean="0">
                <a:latin typeface="Comic Sans MS" panose="030F0702030302020204" pitchFamily="66" charset="0"/>
              </a:rPr>
              <a:t>Que </a:t>
            </a:r>
            <a:r>
              <a:rPr lang="pt-BR" sz="4000" dirty="0">
                <a:latin typeface="Comic Sans MS" panose="030F0702030302020204" pitchFamily="66" charset="0"/>
              </a:rPr>
              <a:t>Jesus abençoe nossas famílias, fortaleça nossos lares e nos ajude a transformar conhecimento em amor, oração em ação e ensinamento em exemplo.</a:t>
            </a: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981" y="5284719"/>
            <a:ext cx="1005927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54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870438"/>
            <a:ext cx="8946541" cy="53779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b="1" dirty="0" smtClean="0">
                <a:latin typeface="Comic Sans MS" panose="030F0702030302020204" pitchFamily="66" charset="0"/>
              </a:rPr>
              <a:t>AGRADEÇO A PRESENÇA!  </a:t>
            </a:r>
          </a:p>
          <a:p>
            <a:pPr marL="0" indent="0" algn="ctr">
              <a:buNone/>
            </a:pPr>
            <a:r>
              <a:rPr lang="pt-BR" sz="4000" b="1" dirty="0" smtClean="0">
                <a:latin typeface="Comic Sans MS" panose="030F0702030302020204" pitchFamily="66" charset="0"/>
              </a:rPr>
              <a:t>DESEJO BOA NOITE!</a:t>
            </a:r>
            <a:endParaRPr lang="pt-BR" sz="4000" b="1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https://cdn.pixabay.com/photo/2022/11/17/22/18/jesus-christ-7599018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2444261"/>
            <a:ext cx="2875085" cy="289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05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589086"/>
            <a:ext cx="8946541" cy="5659314"/>
          </a:xfrm>
        </p:spPr>
        <p:txBody>
          <a:bodyPr/>
          <a:lstStyle/>
          <a:p>
            <a:pPr algn="ctr"/>
            <a:endParaRPr lang="pt-BR" sz="40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pt-BR" sz="4000" b="1" dirty="0" smtClean="0">
                <a:latin typeface="Comic Sans MS" panose="030F0702030302020204" pitchFamily="66" charset="0"/>
              </a:rPr>
              <a:t>O </a:t>
            </a:r>
            <a:r>
              <a:rPr lang="pt-BR" sz="4000" b="1" dirty="0">
                <a:latin typeface="Comic Sans MS" panose="030F0702030302020204" pitchFamily="66" charset="0"/>
              </a:rPr>
              <a:t>que significa o Evangelho no Lar?</a:t>
            </a:r>
            <a:endParaRPr lang="pt-BR" sz="4000" dirty="0">
              <a:latin typeface="Comic Sans MS" panose="030F0702030302020204" pitchFamily="66" charset="0"/>
            </a:endParaRPr>
          </a:p>
          <a:p>
            <a:pPr algn="ctr"/>
            <a:r>
              <a:rPr lang="pt-BR" sz="4000" dirty="0">
                <a:latin typeface="Comic Sans MS" panose="030F0702030302020204" pitchFamily="66" charset="0"/>
              </a:rPr>
              <a:t>O Evangelho no Lar é um momento em que a família se reúne para estudar e refletir sobre os ensinamentos de Jesus.</a:t>
            </a:r>
          </a:p>
          <a:p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462" y="5194910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03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870438"/>
            <a:ext cx="8946541" cy="5377961"/>
          </a:xfrm>
        </p:spPr>
        <p:txBody>
          <a:bodyPr>
            <a:normAutofit fontScale="92500"/>
          </a:bodyPr>
          <a:lstStyle/>
          <a:p>
            <a:pPr lvl="0" algn="ctr"/>
            <a:r>
              <a:rPr lang="pt-BR" sz="4000" dirty="0">
                <a:latin typeface="Comic Sans MS" panose="030F0702030302020204" pitchFamily="66" charset="0"/>
              </a:rPr>
              <a:t>A</a:t>
            </a:r>
            <a:r>
              <a:rPr lang="pt-BR" sz="4000" dirty="0" smtClean="0">
                <a:latin typeface="Comic Sans MS" panose="030F0702030302020204" pitchFamily="66" charset="0"/>
              </a:rPr>
              <a:t>lguém </a:t>
            </a:r>
            <a:r>
              <a:rPr lang="pt-BR" sz="4000" dirty="0">
                <a:latin typeface="Comic Sans MS" panose="030F0702030302020204" pitchFamily="66" charset="0"/>
              </a:rPr>
              <a:t>nos irrita;</a:t>
            </a:r>
          </a:p>
          <a:p>
            <a:pPr lvl="0" algn="ctr"/>
            <a:r>
              <a:rPr lang="pt-BR" sz="4000" dirty="0">
                <a:latin typeface="Comic Sans MS" panose="030F0702030302020204" pitchFamily="66" charset="0"/>
              </a:rPr>
              <a:t>P</a:t>
            </a:r>
            <a:r>
              <a:rPr lang="pt-BR" sz="4000" dirty="0" smtClean="0">
                <a:latin typeface="Comic Sans MS" panose="030F0702030302020204" pitchFamily="66" charset="0"/>
              </a:rPr>
              <a:t>recisamos </a:t>
            </a:r>
            <a:r>
              <a:rPr lang="pt-BR" sz="4000" dirty="0">
                <a:latin typeface="Comic Sans MS" panose="030F0702030302020204" pitchFamily="66" charset="0"/>
              </a:rPr>
              <a:t>perdoar;</a:t>
            </a:r>
          </a:p>
          <a:p>
            <a:pPr lvl="0" algn="ctr"/>
            <a:r>
              <a:rPr lang="pt-BR" sz="4000" dirty="0">
                <a:latin typeface="Comic Sans MS" panose="030F0702030302020204" pitchFamily="66" charset="0"/>
              </a:rPr>
              <a:t>E</a:t>
            </a:r>
            <a:r>
              <a:rPr lang="pt-BR" sz="4000" dirty="0" smtClean="0">
                <a:latin typeface="Comic Sans MS" panose="030F0702030302020204" pitchFamily="66" charset="0"/>
              </a:rPr>
              <a:t>nfrentamos </a:t>
            </a:r>
            <a:r>
              <a:rPr lang="pt-BR" sz="4000" dirty="0">
                <a:latin typeface="Comic Sans MS" panose="030F0702030302020204" pitchFamily="66" charset="0"/>
              </a:rPr>
              <a:t>uma dificuldade;</a:t>
            </a:r>
          </a:p>
          <a:p>
            <a:pPr lvl="0" algn="ctr"/>
            <a:r>
              <a:rPr lang="pt-BR" sz="4000" dirty="0">
                <a:latin typeface="Comic Sans MS" panose="030F0702030302020204" pitchFamily="66" charset="0"/>
              </a:rPr>
              <a:t>S</a:t>
            </a:r>
            <a:r>
              <a:rPr lang="pt-BR" sz="4000" dirty="0" smtClean="0">
                <a:latin typeface="Comic Sans MS" panose="030F0702030302020204" pitchFamily="66" charset="0"/>
              </a:rPr>
              <a:t>omos </a:t>
            </a:r>
            <a:r>
              <a:rPr lang="pt-BR" sz="4000" dirty="0">
                <a:latin typeface="Comic Sans MS" panose="030F0702030302020204" pitchFamily="66" charset="0"/>
              </a:rPr>
              <a:t>contrariados;</a:t>
            </a:r>
          </a:p>
          <a:p>
            <a:pPr lvl="0" algn="ctr"/>
            <a:r>
              <a:rPr lang="pt-BR" sz="4000" dirty="0">
                <a:latin typeface="Comic Sans MS" panose="030F0702030302020204" pitchFamily="66" charset="0"/>
              </a:rPr>
              <a:t>P</a:t>
            </a:r>
            <a:r>
              <a:rPr lang="pt-BR" sz="4000" dirty="0" smtClean="0">
                <a:latin typeface="Comic Sans MS" panose="030F0702030302020204" pitchFamily="66" charset="0"/>
              </a:rPr>
              <a:t>recisamos </a:t>
            </a:r>
            <a:r>
              <a:rPr lang="pt-BR" sz="4000" dirty="0">
                <a:latin typeface="Comic Sans MS" panose="030F0702030302020204" pitchFamily="66" charset="0"/>
              </a:rPr>
              <a:t>escolher entre responder com agressividade ou com compreensão;</a:t>
            </a:r>
          </a:p>
          <a:p>
            <a:pPr lvl="0" algn="ctr"/>
            <a:r>
              <a:rPr lang="pt-BR" sz="4000" dirty="0">
                <a:latin typeface="Comic Sans MS" panose="030F0702030302020204" pitchFamily="66" charset="0"/>
              </a:rPr>
              <a:t>T</a:t>
            </a:r>
            <a:r>
              <a:rPr lang="pt-BR" sz="4000" dirty="0" smtClean="0">
                <a:latin typeface="Comic Sans MS" panose="030F0702030302020204" pitchFamily="66" charset="0"/>
              </a:rPr>
              <a:t>emos </a:t>
            </a:r>
            <a:r>
              <a:rPr lang="pt-BR" sz="4000" dirty="0">
                <a:latin typeface="Comic Sans MS" panose="030F0702030302020204" pitchFamily="66" charset="0"/>
              </a:rPr>
              <a:t>oportunidade de ajudar alguém.</a:t>
            </a:r>
          </a:p>
          <a:p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3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712177"/>
            <a:ext cx="8946541" cy="5606561"/>
          </a:xfrm>
        </p:spPr>
        <p:txBody>
          <a:bodyPr/>
          <a:lstStyle/>
          <a:p>
            <a:pPr algn="ctr"/>
            <a:r>
              <a:rPr lang="pt-BR" sz="3600" b="1" dirty="0">
                <a:latin typeface="Comic Sans MS" panose="030F0702030302020204" pitchFamily="66" charset="0"/>
              </a:rPr>
              <a:t>Difícil é amar quando somos contrariados.</a:t>
            </a:r>
            <a:endParaRPr lang="pt-BR" sz="3600" dirty="0">
              <a:latin typeface="Comic Sans MS" panose="030F0702030302020204" pitchFamily="66" charset="0"/>
            </a:endParaRPr>
          </a:p>
          <a:p>
            <a:pPr algn="ctr"/>
            <a:r>
              <a:rPr lang="pt-BR" sz="3600" dirty="0">
                <a:latin typeface="Comic Sans MS" panose="030F0702030302020204" pitchFamily="66" charset="0"/>
              </a:rPr>
              <a:t>É fácil falar sobre perdão durante uma reunião.</a:t>
            </a:r>
          </a:p>
          <a:p>
            <a:pPr algn="ctr"/>
            <a:r>
              <a:rPr lang="pt-BR" sz="3600" b="1" dirty="0">
                <a:latin typeface="Comic Sans MS" panose="030F0702030302020204" pitchFamily="66" charset="0"/>
              </a:rPr>
              <a:t>Difícil é perdoar quando somos feridos.</a:t>
            </a:r>
            <a:endParaRPr lang="pt-BR" sz="3600" dirty="0">
              <a:latin typeface="Comic Sans MS" panose="030F0702030302020204" pitchFamily="66" charset="0"/>
            </a:endParaRPr>
          </a:p>
          <a:p>
            <a:pPr algn="ctr"/>
            <a:r>
              <a:rPr lang="pt-BR" sz="3600" dirty="0">
                <a:latin typeface="Comic Sans MS" panose="030F0702030302020204" pitchFamily="66" charset="0"/>
              </a:rPr>
              <a:t>É fácil falar sobre paciência.</a:t>
            </a:r>
          </a:p>
          <a:p>
            <a:pPr algn="ctr"/>
            <a:r>
              <a:rPr lang="pt-BR" sz="3600" b="1" dirty="0">
                <a:latin typeface="Comic Sans MS" panose="030F0702030302020204" pitchFamily="66" charset="0"/>
              </a:rPr>
              <a:t>Difícil é exercê-la dentro de casa.</a:t>
            </a:r>
            <a:endParaRPr lang="pt-BR" sz="3600" dirty="0">
              <a:latin typeface="Comic Sans MS" panose="030F0702030302020204" pitchFamily="66" charset="0"/>
            </a:endParaRPr>
          </a:p>
          <a:p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3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800100"/>
            <a:ext cx="8946541" cy="5448299"/>
          </a:xfrm>
        </p:spPr>
        <p:txBody>
          <a:bodyPr>
            <a:normAutofit/>
          </a:bodyPr>
          <a:lstStyle/>
          <a:p>
            <a:pPr algn="ctr"/>
            <a:r>
              <a:rPr lang="pt-BR" sz="3600" dirty="0">
                <a:latin typeface="Comic Sans MS" panose="030F0702030302020204" pitchFamily="66" charset="0"/>
              </a:rPr>
              <a:t>Allan </a:t>
            </a:r>
            <a:r>
              <a:rPr lang="pt-BR" sz="3600" dirty="0" smtClean="0">
                <a:latin typeface="Comic Sans MS" panose="030F0702030302020204" pitchFamily="66" charset="0"/>
              </a:rPr>
              <a:t>Kardec no </a:t>
            </a:r>
            <a:r>
              <a:rPr lang="pt-BR" sz="3600" b="1" dirty="0" smtClean="0">
                <a:latin typeface="Comic Sans MS" panose="030F0702030302020204" pitchFamily="66" charset="0"/>
              </a:rPr>
              <a:t>O.S.E,no cap. XVII, </a:t>
            </a:r>
            <a:r>
              <a:rPr lang="pt-BR" sz="3600" dirty="0" smtClean="0">
                <a:latin typeface="Comic Sans MS" panose="030F0702030302020204" pitchFamily="66" charset="0"/>
              </a:rPr>
              <a:t>nos traz os </a:t>
            </a:r>
            <a:r>
              <a:rPr lang="pt-BR" sz="3600" dirty="0">
                <a:latin typeface="Comic Sans MS" panose="030F0702030302020204" pitchFamily="66" charset="0"/>
              </a:rPr>
              <a:t>ensinamentos morais de Jesus como roteiro para nossa transformação</a:t>
            </a:r>
            <a:r>
              <a:rPr lang="pt-BR" sz="3600" dirty="0" smtClean="0">
                <a:latin typeface="Comic Sans MS" panose="030F0702030302020204" pitchFamily="66" charset="0"/>
              </a:rPr>
              <a:t>. E lá encontramos uma ideia fundamental:</a:t>
            </a:r>
            <a:endParaRPr lang="pt-BR" sz="3600" dirty="0">
              <a:latin typeface="Comic Sans MS" panose="030F0702030302020204" pitchFamily="66" charset="0"/>
            </a:endParaRPr>
          </a:p>
          <a:p>
            <a:pPr algn="ctr"/>
            <a:r>
              <a:rPr lang="pt-BR" sz="3600" dirty="0" smtClean="0">
                <a:latin typeface="Comic Sans MS" panose="030F0702030302020204" pitchFamily="66" charset="0"/>
              </a:rPr>
              <a:t>“</a:t>
            </a:r>
            <a:r>
              <a:rPr lang="pt-BR" sz="3600" dirty="0">
                <a:latin typeface="Comic Sans MS" panose="030F0702030302020204" pitchFamily="66" charset="0"/>
              </a:rPr>
              <a:t>Reconhece-se o verdadeiro espírita pela sua transformação moral e pelos esforços que emprega para domar suas más inclinações.”</a:t>
            </a:r>
          </a:p>
          <a:p>
            <a:pPr algn="ctr"/>
            <a:endParaRPr lang="pt-BR" sz="3600" dirty="0">
              <a:latin typeface="Comic Sans MS" panose="030F0702030302020204" pitchFamily="66" charset="0"/>
            </a:endParaRPr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4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738554"/>
            <a:ext cx="8946541" cy="5509845"/>
          </a:xfrm>
        </p:spPr>
        <p:txBody>
          <a:bodyPr/>
          <a:lstStyle/>
          <a:p>
            <a:pPr algn="ctr"/>
            <a:r>
              <a:rPr lang="pt-BR" sz="3600" dirty="0">
                <a:latin typeface="Comic Sans MS" panose="030F0702030302020204" pitchFamily="66" charset="0"/>
              </a:rPr>
              <a:t>Estou mais paciente?</a:t>
            </a:r>
          </a:p>
          <a:p>
            <a:pPr algn="ctr"/>
            <a:r>
              <a:rPr lang="pt-BR" sz="3600" dirty="0">
                <a:latin typeface="Comic Sans MS" panose="030F0702030302020204" pitchFamily="66" charset="0"/>
              </a:rPr>
              <a:t>Mais compreensivo?</a:t>
            </a:r>
          </a:p>
          <a:p>
            <a:pPr algn="ctr"/>
            <a:r>
              <a:rPr lang="pt-BR" sz="3600" dirty="0">
                <a:latin typeface="Comic Sans MS" panose="030F0702030302020204" pitchFamily="66" charset="0"/>
              </a:rPr>
              <a:t>Mais tolerante?</a:t>
            </a:r>
          </a:p>
          <a:p>
            <a:pPr algn="ctr"/>
            <a:r>
              <a:rPr lang="pt-BR" sz="3600" dirty="0">
                <a:latin typeface="Comic Sans MS" panose="030F0702030302020204" pitchFamily="66" charset="0"/>
              </a:rPr>
              <a:t>Mais disposto a perdoar?</a:t>
            </a:r>
          </a:p>
          <a:p>
            <a:pPr algn="ctr"/>
            <a:r>
              <a:rPr lang="pt-BR" sz="3600" dirty="0">
                <a:latin typeface="Comic Sans MS" panose="030F0702030302020204" pitchFamily="66" charset="0"/>
              </a:rPr>
              <a:t>Estou conseguindo controlar melhor minhas palavras?</a:t>
            </a:r>
          </a:p>
          <a:p>
            <a:pPr algn="ctr"/>
            <a:r>
              <a:rPr lang="pt-BR" sz="3600" dirty="0">
                <a:latin typeface="Comic Sans MS" panose="030F0702030302020204" pitchFamily="66" charset="0"/>
              </a:rPr>
              <a:t>Estou aprendendo a olhar para o outro com mais misericórdia?</a:t>
            </a:r>
          </a:p>
          <a:p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8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835270"/>
            <a:ext cx="8946541" cy="5413130"/>
          </a:xfrm>
        </p:spPr>
        <p:txBody>
          <a:bodyPr/>
          <a:lstStyle/>
          <a:p>
            <a:pPr algn="ctr"/>
            <a:r>
              <a:rPr lang="pt-BR" sz="3600" dirty="0" smtClean="0">
                <a:latin typeface="Comic Sans MS" panose="030F0702030302020204" pitchFamily="66" charset="0"/>
              </a:rPr>
              <a:t>Mas, </a:t>
            </a:r>
            <a:r>
              <a:rPr lang="pt-BR" sz="3600" dirty="0">
                <a:latin typeface="Comic Sans MS" panose="030F0702030302020204" pitchFamily="66" charset="0"/>
              </a:rPr>
              <a:t>muitas vezes, somos gentis com quem está fora e impacientes com quem está dentro.</a:t>
            </a:r>
          </a:p>
          <a:p>
            <a:pPr algn="ctr"/>
            <a:r>
              <a:rPr lang="pt-BR" sz="3600" dirty="0">
                <a:latin typeface="Comic Sans MS" panose="030F0702030302020204" pitchFamily="66" charset="0"/>
              </a:rPr>
              <a:t>Cumprimentamos as pessoas com carinho, mas respondemos mal àqueles que convivem conosco.</a:t>
            </a:r>
          </a:p>
          <a:p>
            <a:pPr algn="ctr"/>
            <a:r>
              <a:rPr lang="pt-BR" sz="3600" dirty="0">
                <a:latin typeface="Comic Sans MS" panose="030F0702030302020204" pitchFamily="66" charset="0"/>
              </a:rPr>
              <a:t>Somos tolerantes com os defeitos dos amigos, mas extremamente exigentes com os familiares.</a:t>
            </a:r>
          </a:p>
          <a:p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9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312" y="914400"/>
            <a:ext cx="8946541" cy="5333999"/>
          </a:xfrm>
        </p:spPr>
        <p:txBody>
          <a:bodyPr>
            <a:normAutofit/>
          </a:bodyPr>
          <a:lstStyle/>
          <a:p>
            <a:pPr algn="ctr"/>
            <a:endParaRPr lang="pt-BR" sz="40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pt-BR" sz="3600" dirty="0">
                <a:latin typeface="Comic Sans MS" panose="030F0702030302020204" pitchFamily="66" charset="0"/>
              </a:rPr>
              <a:t>Chico Xavier nos deixou, </a:t>
            </a:r>
            <a:r>
              <a:rPr lang="pt-BR" sz="3600" dirty="0" smtClean="0">
                <a:latin typeface="Comic Sans MS" panose="030F0702030302020204" pitchFamily="66" charset="0"/>
              </a:rPr>
              <a:t>um </a:t>
            </a:r>
            <a:r>
              <a:rPr lang="pt-BR" sz="3600" dirty="0">
                <a:latin typeface="Comic Sans MS" panose="030F0702030302020204" pitchFamily="66" charset="0"/>
              </a:rPr>
              <a:t>exemplo extraordinário de como transformar o Evangelho em comportamento.</a:t>
            </a:r>
          </a:p>
          <a:p>
            <a:pPr algn="ctr"/>
            <a:r>
              <a:rPr lang="pt-BR" sz="3600" dirty="0">
                <a:latin typeface="Comic Sans MS" panose="030F0702030302020204" pitchFamily="66" charset="0"/>
              </a:rPr>
              <a:t>Uma das características mais marcantes de sua trajetória foi a capacidade de </a:t>
            </a:r>
            <a:r>
              <a:rPr lang="pt-BR" sz="3600" dirty="0" smtClean="0">
                <a:latin typeface="Comic Sans MS" panose="030F0702030302020204" pitchFamily="66" charset="0"/>
              </a:rPr>
              <a:t>“</a:t>
            </a:r>
            <a:r>
              <a:rPr lang="pt-BR" sz="3600" b="1" dirty="0" smtClean="0">
                <a:latin typeface="Comic Sans MS" panose="030F0702030302020204" pitchFamily="66" charset="0"/>
              </a:rPr>
              <a:t>servir</a:t>
            </a:r>
            <a:r>
              <a:rPr lang="pt-BR" sz="3600" b="1" dirty="0">
                <a:latin typeface="Comic Sans MS" panose="030F0702030302020204" pitchFamily="66" charset="0"/>
              </a:rPr>
              <a:t>, compreender e perdoar</a:t>
            </a:r>
            <a:r>
              <a:rPr lang="pt-BR" sz="3600" dirty="0" smtClean="0">
                <a:latin typeface="Comic Sans MS" panose="030F0702030302020204" pitchFamily="66" charset="0"/>
              </a:rPr>
              <a:t>.”</a:t>
            </a:r>
            <a:endParaRPr lang="pt-BR" sz="3600" dirty="0">
              <a:latin typeface="Comic Sans MS" panose="030F0702030302020204" pitchFamily="66" charset="0"/>
            </a:endParaRPr>
          </a:p>
          <a:p>
            <a:pPr algn="ctr"/>
            <a:endParaRPr lang="pt-BR" sz="4000" b="1" dirty="0">
              <a:latin typeface="Comic Sans MS" panose="030F0702030302020204" pitchFamily="66" charset="0"/>
            </a:endParaRPr>
          </a:p>
          <a:p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71" y="5209564"/>
            <a:ext cx="1004574" cy="10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2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136</TotalTime>
  <Words>660</Words>
  <Application>Microsoft Office PowerPoint</Application>
  <PresentationFormat>Widescreen</PresentationFormat>
  <Paragraphs>73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Arial</vt:lpstr>
      <vt:lpstr>Century Gothic</vt:lpstr>
      <vt:lpstr>Comic Sans MS</vt:lpstr>
      <vt:lpstr>Wingdings 3</vt:lpstr>
      <vt:lpstr>Íon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Vitória</dc:creator>
  <cp:lastModifiedBy>Usuário</cp:lastModifiedBy>
  <cp:revision>23</cp:revision>
  <dcterms:created xsi:type="dcterms:W3CDTF">2026-08-23T17:06:56Z</dcterms:created>
  <dcterms:modified xsi:type="dcterms:W3CDTF">2026-08-24T22:13:01Z</dcterms:modified>
</cp:coreProperties>
</file>