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2" r:id="rId4"/>
    <p:sldMasterId id="2147483683" r:id="rId5"/>
    <p:sldMasterId id="2147483684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</p:sldIdLst>
  <p:sldSz cy="5143500" cx="9144000"/>
  <p:notesSz cx="6858000" cy="9144000"/>
  <p:embeddedFontLst>
    <p:embeddedFont>
      <p:font typeface="Playfair Display"/>
      <p:regular r:id="rId40"/>
      <p:bold r:id="rId41"/>
      <p:italic r:id="rId42"/>
      <p:boldItalic r:id="rId43"/>
    </p:embeddedFont>
    <p:embeddedFont>
      <p:font typeface="Lato"/>
      <p:regular r:id="rId44"/>
      <p:bold r:id="rId45"/>
      <p:italic r:id="rId46"/>
      <p:boldItalic r:id="rId47"/>
    </p:embeddedFont>
    <p:embeddedFont>
      <p:font typeface="Average"/>
      <p:regular r:id="rId48"/>
    </p:embeddedFont>
    <p:embeddedFont>
      <p:font typeface="Oswald"/>
      <p:regular r:id="rId49"/>
      <p:bold r:id="rId50"/>
    </p:embeddedFont>
    <p:embeddedFont>
      <p:font typeface="Playfair Display SemiBold"/>
      <p:regular r:id="rId51"/>
      <p:bold r:id="rId52"/>
      <p:italic r:id="rId53"/>
      <p:boldItalic r:id="rId5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layfairDisplay-regular.fntdata"/><Relationship Id="rId42" Type="http://schemas.openxmlformats.org/officeDocument/2006/relationships/font" Target="fonts/PlayfairDisplay-italic.fntdata"/><Relationship Id="rId41" Type="http://schemas.openxmlformats.org/officeDocument/2006/relationships/font" Target="fonts/PlayfairDisplay-bold.fntdata"/><Relationship Id="rId44" Type="http://schemas.openxmlformats.org/officeDocument/2006/relationships/font" Target="fonts/Lato-regular.fntdata"/><Relationship Id="rId43" Type="http://schemas.openxmlformats.org/officeDocument/2006/relationships/font" Target="fonts/PlayfairDisplay-boldItalic.fntdata"/><Relationship Id="rId46" Type="http://schemas.openxmlformats.org/officeDocument/2006/relationships/font" Target="fonts/Lato-italic.fntdata"/><Relationship Id="rId45" Type="http://schemas.openxmlformats.org/officeDocument/2006/relationships/font" Target="fonts/Lato-bold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48" Type="http://schemas.openxmlformats.org/officeDocument/2006/relationships/font" Target="fonts/Average-regular.fntdata"/><Relationship Id="rId47" Type="http://schemas.openxmlformats.org/officeDocument/2006/relationships/font" Target="fonts/Lato-boldItalic.fntdata"/><Relationship Id="rId49" Type="http://schemas.openxmlformats.org/officeDocument/2006/relationships/font" Target="fonts/Oswald-regular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font" Target="fonts/PlayfairDisplaySemiBold-regular.fntdata"/><Relationship Id="rId50" Type="http://schemas.openxmlformats.org/officeDocument/2006/relationships/font" Target="fonts/Oswald-bold.fntdata"/><Relationship Id="rId53" Type="http://schemas.openxmlformats.org/officeDocument/2006/relationships/font" Target="fonts/PlayfairDisplaySemiBold-italic.fntdata"/><Relationship Id="rId52" Type="http://schemas.openxmlformats.org/officeDocument/2006/relationships/font" Target="fonts/PlayfairDisplaySemiBold-bold.fntdata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54" Type="http://schemas.openxmlformats.org/officeDocument/2006/relationships/font" Target="fonts/PlayfairDisplaySemiBold-boldItalic.fntdata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f670f69ffb_2_5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f670f69ffb_2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f670f69ffb_3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f670f69ffb_3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f670f69ffb_3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f670f69ffb_3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f670f69ff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f670f69ff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f670f69ffb_3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f670f69ffb_3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f670f69ffb_4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f670f69ffb_4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f670f69ffb_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f670f69ffb_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f670f69ffb_3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f670f69ffb_3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f670f69ffb_3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f670f69ffb_3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f670f69ffb_3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f670f69ffb_3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f670f69ffb_4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f670f69ffb_4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f670f69ffb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f670f69ffb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f670f69ffb_5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f670f69ffb_5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f670f69ffb_5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f670f69ffb_5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f670f69ffb_5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f670f69ffb_5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f670f69ffb_5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3f670f69ffb_5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f670f69ffb_5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f670f69ffb_5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f670f69ffb_5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f670f69ffb_5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f670f69ffb_5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3f670f69ffb_5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f670f69ffb_5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f670f69ffb_5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f670f69ffb_5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f670f69ffb_5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f670f69ffb_5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f670f69ffb_5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f670f69ffb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f670f69ffb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f670f69ffb_5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f670f69ffb_5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f670f69ffb_5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3f670f69ffb_5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f670f69ffb_7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g3f670f69ffb_7_7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f670f69ffb_3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f670f69ffb_3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f670f69ffb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f670f69ffb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f670f69ffb_5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f670f69ffb_5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f670f69ffb_5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f670f69ffb_5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f670f69ff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f670f69ff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f670f69ffb_3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f670f69ffb_3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14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56" name="Google Shape;56;p14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14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14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14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60" name="Google Shape;60;p14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4" name="Google Shape;64;p1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Char char="●"/>
              <a:defRPr sz="2300">
                <a:solidFill>
                  <a:schemeClr val="lt2"/>
                </a:solidFill>
              </a:defRPr>
            </a:lvl1pPr>
            <a:lvl2pPr indent="-33655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2pPr>
            <a:lvl3pPr indent="-33655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3pPr>
            <a:lvl4pPr indent="-33655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●"/>
              <a:defRPr>
                <a:solidFill>
                  <a:schemeClr val="accent3"/>
                </a:solidFill>
              </a:defRPr>
            </a:lvl4pPr>
            <a:lvl5pPr indent="-33655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5pPr>
            <a:lvl6pPr indent="-33655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6pPr>
            <a:lvl7pPr indent="-33655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●"/>
              <a:defRPr>
                <a:solidFill>
                  <a:schemeClr val="accent3"/>
                </a:solidFill>
              </a:defRPr>
            </a:lvl7pPr>
            <a:lvl8pPr indent="-33655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8pPr>
            <a:lvl9pPr indent="-33655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68" name="Google Shape;68;p1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rpo Início">
  <p:cSld name="TITLE_AND_BODY_1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Char char="●"/>
              <a:defRPr sz="2300">
                <a:solidFill>
                  <a:schemeClr val="lt2"/>
                </a:solidFill>
              </a:defRPr>
            </a:lvl1pPr>
            <a:lvl2pPr indent="-33655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2pPr>
            <a:lvl3pPr indent="-33655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3pPr>
            <a:lvl4pPr indent="-33655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●"/>
              <a:defRPr>
                <a:solidFill>
                  <a:schemeClr val="accent3"/>
                </a:solidFill>
              </a:defRPr>
            </a:lvl4pPr>
            <a:lvl5pPr indent="-33655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5pPr>
            <a:lvl6pPr indent="-33655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6pPr>
            <a:lvl7pPr indent="-33655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●"/>
              <a:defRPr>
                <a:solidFill>
                  <a:schemeClr val="accent3"/>
                </a:solidFill>
              </a:defRPr>
            </a:lvl7pPr>
            <a:lvl8pPr indent="-33655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8pPr>
            <a:lvl9pPr indent="-33655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75" name="Google Shape;75;p1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indent="-361950" lvl="1" marL="9144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indent="-361950" lvl="2" marL="13716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indent="-361950" lvl="3" marL="182880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indent="-361950" lvl="4" marL="22860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indent="-361950" lvl="5" marL="27432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indent="-361950" lvl="6" marL="320040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indent="-361950" lvl="7" marL="36576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indent="-361950" lvl="8" marL="41148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76" name="Google Shape;76;p1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indent="-361950" lvl="1" marL="9144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indent="-361950" lvl="2" marL="13716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indent="-361950" lvl="3" marL="182880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indent="-361950" lvl="4" marL="22860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indent="-361950" lvl="5" marL="27432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indent="-361950" lvl="6" marL="320040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indent="-361950" lvl="7" marL="36576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indent="-361950" lvl="8" marL="41148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77" name="Google Shape;77;p1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0" name="Google Shape;80;p1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3" name="Google Shape;83;p2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4" name="Google Shape;84;p2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1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7" name="Google Shape;87;p2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2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0" name="Google Shape;90;p22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1" name="Google Shape;91;p22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2" name="Google Shape;92;p22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3" name="Google Shape;93;p22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●"/>
              <a:defRPr>
                <a:solidFill>
                  <a:schemeClr val="lt1"/>
                </a:solidFill>
              </a:defRPr>
            </a:lvl1pPr>
            <a:lvl2pPr indent="-3365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indent="-3365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indent="-3365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indent="-3365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indent="-3365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indent="-3365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indent="-3365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indent="-3365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4" name="Google Shape;94;p2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97" name="Google Shape;97;p2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4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0" name="Google Shape;100;p24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indent="-336550" lvl="1" marL="91440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101" name="Google Shape;101;p2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2" name="Google Shape;112;p27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3" name="Google Shape;113;p27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/>
          <p:nvPr>
            <p:ph type="ctrTitle"/>
          </p:nvPr>
        </p:nvSpPr>
        <p:spPr>
          <a:xfrm>
            <a:off x="514350" y="1597819"/>
            <a:ext cx="58293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6" name="Google Shape;116;p28"/>
          <p:cNvSpPr txBox="1"/>
          <p:nvPr>
            <p:ph idx="1" type="subTitle"/>
          </p:nvPr>
        </p:nvSpPr>
        <p:spPr>
          <a:xfrm>
            <a:off x="1028700" y="2914650"/>
            <a:ext cx="4800600" cy="13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7" name="Google Shape;117;p28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8" name="Google Shape;118;p28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9" name="Google Shape;119;p28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9"/>
          <p:cNvSpPr txBox="1"/>
          <p:nvPr>
            <p:ph type="title"/>
          </p:nvPr>
        </p:nvSpPr>
        <p:spPr>
          <a:xfrm>
            <a:off x="342900" y="205978"/>
            <a:ext cx="61722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2" name="Google Shape;122;p29"/>
          <p:cNvSpPr txBox="1"/>
          <p:nvPr>
            <p:ph idx="1" type="body"/>
          </p:nvPr>
        </p:nvSpPr>
        <p:spPr>
          <a:xfrm>
            <a:off x="342900" y="1200150"/>
            <a:ext cx="61722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3" name="Google Shape;123;p29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4" name="Google Shape;124;p29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5" name="Google Shape;125;p29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0"/>
          <p:cNvSpPr txBox="1"/>
          <p:nvPr>
            <p:ph type="title"/>
          </p:nvPr>
        </p:nvSpPr>
        <p:spPr>
          <a:xfrm>
            <a:off x="541735" y="3305175"/>
            <a:ext cx="5829300" cy="1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b="1" sz="3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8" name="Google Shape;128;p30"/>
          <p:cNvSpPr txBox="1"/>
          <p:nvPr>
            <p:ph idx="1" type="body"/>
          </p:nvPr>
        </p:nvSpPr>
        <p:spPr>
          <a:xfrm>
            <a:off x="541735" y="2180035"/>
            <a:ext cx="5829300" cy="1125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9" name="Google Shape;129;p30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0" name="Google Shape;130;p30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1" name="Google Shape;131;p30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1"/>
          <p:cNvSpPr txBox="1"/>
          <p:nvPr>
            <p:ph type="title"/>
          </p:nvPr>
        </p:nvSpPr>
        <p:spPr>
          <a:xfrm>
            <a:off x="342900" y="205978"/>
            <a:ext cx="61722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4" name="Google Shape;134;p31"/>
          <p:cNvSpPr txBox="1"/>
          <p:nvPr>
            <p:ph idx="1" type="body"/>
          </p:nvPr>
        </p:nvSpPr>
        <p:spPr>
          <a:xfrm>
            <a:off x="342900" y="1200150"/>
            <a:ext cx="30291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indent="-3429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indent="-32385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400"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/>
        </p:txBody>
      </p:sp>
      <p:sp>
        <p:nvSpPr>
          <p:cNvPr id="135" name="Google Shape;135;p31"/>
          <p:cNvSpPr txBox="1"/>
          <p:nvPr>
            <p:ph idx="2" type="body"/>
          </p:nvPr>
        </p:nvSpPr>
        <p:spPr>
          <a:xfrm>
            <a:off x="3486150" y="1200150"/>
            <a:ext cx="30291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indent="-3429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indent="-32385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400"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/>
        </p:txBody>
      </p:sp>
      <p:sp>
        <p:nvSpPr>
          <p:cNvPr id="136" name="Google Shape;136;p31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7" name="Google Shape;137;p31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8" name="Google Shape;138;p31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2"/>
          <p:cNvSpPr txBox="1"/>
          <p:nvPr>
            <p:ph type="title"/>
          </p:nvPr>
        </p:nvSpPr>
        <p:spPr>
          <a:xfrm>
            <a:off x="342900" y="205978"/>
            <a:ext cx="61722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1" name="Google Shape;141;p32"/>
          <p:cNvSpPr txBox="1"/>
          <p:nvPr>
            <p:ph idx="1" type="body"/>
          </p:nvPr>
        </p:nvSpPr>
        <p:spPr>
          <a:xfrm>
            <a:off x="342900" y="1151335"/>
            <a:ext cx="30300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42" name="Google Shape;142;p32"/>
          <p:cNvSpPr txBox="1"/>
          <p:nvPr>
            <p:ph idx="2" type="body"/>
          </p:nvPr>
        </p:nvSpPr>
        <p:spPr>
          <a:xfrm>
            <a:off x="342900" y="1631156"/>
            <a:ext cx="30300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2385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indent="-3048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143" name="Google Shape;143;p32"/>
          <p:cNvSpPr txBox="1"/>
          <p:nvPr>
            <p:ph idx="3" type="body"/>
          </p:nvPr>
        </p:nvSpPr>
        <p:spPr>
          <a:xfrm>
            <a:off x="3483769" y="1151335"/>
            <a:ext cx="30312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44" name="Google Shape;144;p32"/>
          <p:cNvSpPr txBox="1"/>
          <p:nvPr>
            <p:ph idx="4" type="body"/>
          </p:nvPr>
        </p:nvSpPr>
        <p:spPr>
          <a:xfrm>
            <a:off x="3483769" y="1631156"/>
            <a:ext cx="30312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2385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indent="-3048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145" name="Google Shape;145;p32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6" name="Google Shape;146;p32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7" name="Google Shape;147;p32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3"/>
          <p:cNvSpPr txBox="1"/>
          <p:nvPr>
            <p:ph type="title"/>
          </p:nvPr>
        </p:nvSpPr>
        <p:spPr>
          <a:xfrm>
            <a:off x="342900" y="205978"/>
            <a:ext cx="61722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0" name="Google Shape;150;p33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1" name="Google Shape;151;p33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2" name="Google Shape;152;p33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4"/>
          <p:cNvSpPr txBox="1"/>
          <p:nvPr>
            <p:ph type="title"/>
          </p:nvPr>
        </p:nvSpPr>
        <p:spPr>
          <a:xfrm>
            <a:off x="342900" y="204788"/>
            <a:ext cx="2256300" cy="871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b="1" sz="1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5" name="Google Shape;155;p34"/>
          <p:cNvSpPr txBox="1"/>
          <p:nvPr>
            <p:ph idx="1" type="body"/>
          </p:nvPr>
        </p:nvSpPr>
        <p:spPr>
          <a:xfrm>
            <a:off x="2681288" y="204788"/>
            <a:ext cx="3833700" cy="43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2pPr>
            <a:lvl3pPr indent="-3429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4pPr>
            <a:lvl5pPr indent="-32385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»"/>
              <a:defRPr sz="1500"/>
            </a:lvl5pPr>
            <a:lvl6pPr indent="-32385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56" name="Google Shape;156;p34"/>
          <p:cNvSpPr txBox="1"/>
          <p:nvPr>
            <p:ph idx="2" type="body"/>
          </p:nvPr>
        </p:nvSpPr>
        <p:spPr>
          <a:xfrm>
            <a:off x="342900" y="1076325"/>
            <a:ext cx="2256300" cy="35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9pPr>
          </a:lstStyle>
          <a:p/>
        </p:txBody>
      </p:sp>
      <p:sp>
        <p:nvSpPr>
          <p:cNvPr id="157" name="Google Shape;157;p34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8" name="Google Shape;158;p34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9" name="Google Shape;159;p34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5"/>
          <p:cNvSpPr txBox="1"/>
          <p:nvPr>
            <p:ph type="title"/>
          </p:nvPr>
        </p:nvSpPr>
        <p:spPr>
          <a:xfrm>
            <a:off x="1344216" y="3600450"/>
            <a:ext cx="41148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b="1" sz="1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2" name="Google Shape;162;p35"/>
          <p:cNvSpPr/>
          <p:nvPr>
            <p:ph idx="2" type="pic"/>
          </p:nvPr>
        </p:nvSpPr>
        <p:spPr>
          <a:xfrm>
            <a:off x="1344216" y="459581"/>
            <a:ext cx="41148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163" name="Google Shape;163;p35"/>
          <p:cNvSpPr txBox="1"/>
          <p:nvPr>
            <p:ph idx="1" type="body"/>
          </p:nvPr>
        </p:nvSpPr>
        <p:spPr>
          <a:xfrm>
            <a:off x="1344216" y="4025504"/>
            <a:ext cx="41148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9pPr>
          </a:lstStyle>
          <a:p/>
        </p:txBody>
      </p:sp>
      <p:sp>
        <p:nvSpPr>
          <p:cNvPr id="164" name="Google Shape;164;p35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5" name="Google Shape;165;p35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6" name="Google Shape;166;p35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6"/>
          <p:cNvSpPr txBox="1"/>
          <p:nvPr>
            <p:ph type="title"/>
          </p:nvPr>
        </p:nvSpPr>
        <p:spPr>
          <a:xfrm>
            <a:off x="342900" y="205978"/>
            <a:ext cx="61722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9" name="Google Shape;169;p36"/>
          <p:cNvSpPr txBox="1"/>
          <p:nvPr>
            <p:ph idx="1" type="body"/>
          </p:nvPr>
        </p:nvSpPr>
        <p:spPr>
          <a:xfrm rot="5400000">
            <a:off x="1731750" y="-188700"/>
            <a:ext cx="3394500" cy="61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70" name="Google Shape;170;p36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1" name="Google Shape;171;p36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2" name="Google Shape;172;p36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7"/>
          <p:cNvSpPr txBox="1"/>
          <p:nvPr>
            <p:ph type="title"/>
          </p:nvPr>
        </p:nvSpPr>
        <p:spPr>
          <a:xfrm rot="5400000">
            <a:off x="3549300" y="1628879"/>
            <a:ext cx="4388700" cy="15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5" name="Google Shape;175;p37"/>
          <p:cNvSpPr txBox="1"/>
          <p:nvPr>
            <p:ph idx="1" type="body"/>
          </p:nvPr>
        </p:nvSpPr>
        <p:spPr>
          <a:xfrm rot="5400000">
            <a:off x="406050" y="142978"/>
            <a:ext cx="4388700" cy="45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76" name="Google Shape;176;p37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7" name="Google Shape;177;p37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8" name="Google Shape;178;p37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Oswald"/>
              <a:buNone/>
              <a:defRPr sz="23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verage"/>
              <a:buChar char="●"/>
              <a:defRPr sz="23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365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○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365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■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365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●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365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○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365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■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365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●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365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○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365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■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 txBox="1"/>
          <p:nvPr>
            <p:ph type="title"/>
          </p:nvPr>
        </p:nvSpPr>
        <p:spPr>
          <a:xfrm>
            <a:off x="342900" y="205978"/>
            <a:ext cx="61722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106" name="Google Shape;106;p26"/>
          <p:cNvSpPr txBox="1"/>
          <p:nvPr>
            <p:ph idx="1" type="body"/>
          </p:nvPr>
        </p:nvSpPr>
        <p:spPr>
          <a:xfrm>
            <a:off x="342900" y="1200150"/>
            <a:ext cx="61722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marR="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195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7" name="Google Shape;107;p26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8" name="Google Shape;108;p26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9" name="Google Shape;109;p26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Relationship Id="rId4" Type="http://schemas.openxmlformats.org/officeDocument/2006/relationships/image" Target="../media/image1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8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Por que existem espíritos?</a:t>
            </a:r>
            <a:endParaRPr/>
          </a:p>
        </p:txBody>
      </p:sp>
      <p:sp>
        <p:nvSpPr>
          <p:cNvPr id="184" name="Google Shape;184;p38"/>
          <p:cNvSpPr txBox="1"/>
          <p:nvPr>
            <p:ph idx="1" type="subTitle"/>
          </p:nvPr>
        </p:nvSpPr>
        <p:spPr>
          <a:xfrm>
            <a:off x="671250" y="3174875"/>
            <a:ext cx="7801500" cy="124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Rodrigo Saczuk Niz</a:t>
            </a:r>
            <a:endParaRPr/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Núcleo Espírita Caminheiros da Luz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7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Demócrito</a:t>
            </a:r>
            <a:endParaRPr sz="3000"/>
          </a:p>
        </p:txBody>
      </p:sp>
      <p:sp>
        <p:nvSpPr>
          <p:cNvPr id="235" name="Google Shape;235;p47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Populariza o átomo.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(ca. 460 a.C. — 370 a.C.)</a:t>
            </a:r>
            <a:endParaRPr/>
          </a:p>
        </p:txBody>
      </p:sp>
      <p:pic>
        <p:nvPicPr>
          <p:cNvPr id="236" name="Google Shape;236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225" y="367375"/>
            <a:ext cx="3189550" cy="440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4075" y="1050475"/>
            <a:ext cx="3682101" cy="3682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48" title="614K7yJ-pXL._SL1000_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600" y="877875"/>
            <a:ext cx="4027300" cy="40273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lt1"/>
                </a:solidFill>
              </a:rPr>
              <a:t>Diferentes Elementos</a:t>
            </a:r>
            <a:endParaRPr sz="2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lt1"/>
                </a:solidFill>
              </a:rPr>
              <a:t>Evolução do nosso entendimento do átomo</a:t>
            </a:r>
            <a:endParaRPr sz="2500">
              <a:solidFill>
                <a:schemeClr val="lt1"/>
              </a:solidFill>
            </a:endParaRPr>
          </a:p>
        </p:txBody>
      </p:sp>
      <p:pic>
        <p:nvPicPr>
          <p:cNvPr id="249" name="Google Shape;249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482250"/>
            <a:ext cx="8681350" cy="217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5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56" name="Google Shape;256;p50" title="Periodic_table_large-pt_B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7150"/>
            <a:ext cx="9144000" cy="502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5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63" name="Google Shape;263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5902"/>
            <a:ext cx="9144000" cy="4991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52" title="Albert-Einstein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2438" y="257175"/>
            <a:ext cx="8239125" cy="462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L.E. q. 34 As moléculas têm forma determinada?</a:t>
            </a:r>
            <a:endParaRPr/>
          </a:p>
        </p:txBody>
      </p:sp>
      <p:sp>
        <p:nvSpPr>
          <p:cNvPr id="274" name="Google Shape;274;p5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/>
              <a:t>“Certamente, as moléculas têm uma forma, porém não sois capazes de apreciá-la.”</a:t>
            </a:r>
            <a:endParaRPr i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a) Essa forma é constante ou variável?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pt-BR"/>
              <a:t>“Constante a das moléculas elementares primitivas; variável a das moléculas secundárias, que mais não são do que aglomerações das primeiras. Porque, o que chamais molécula ainda longe está da molécula elementar.”</a:t>
            </a:r>
            <a:endParaRPr i="1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4225" y="152400"/>
            <a:ext cx="507555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55" title="Standard_Model_of_Elementary_Particles-pt-b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3513" y="304800"/>
            <a:ext cx="5056987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122F"/>
        </a:solid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9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Por que existem espíritos?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Porque Deus quis?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8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L.E. q. 30 A matéria é formada de um só ou de muitos elementos?</a:t>
            </a:r>
            <a:endParaRPr/>
          </a:p>
        </p:txBody>
      </p:sp>
      <p:sp>
        <p:nvSpPr>
          <p:cNvPr id="295" name="Google Shape;295;p5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“De um só elemento primitivo. Os corpos que considerais simples não são verdadeiros elementos, são transformações da matéria primitiva.”</a:t>
            </a:r>
            <a:endParaRPr i="1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5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L.E. q 31 Donde se originam as diversas propriedades da matéria?</a:t>
            </a:r>
            <a:endParaRPr/>
          </a:p>
        </p:txBody>
      </p:sp>
      <p:sp>
        <p:nvSpPr>
          <p:cNvPr id="301" name="Google Shape;301;p5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“São modificações que a moléculas elementares sofrem, por efeito da sua união, em certas circunstâncias.”</a:t>
            </a:r>
            <a:endParaRPr i="1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59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Princípio Inteligente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6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L.E. Comentário de Kardec à q. 28</a:t>
            </a:r>
            <a:endParaRPr/>
          </a:p>
        </p:txBody>
      </p:sp>
      <p:sp>
        <p:nvSpPr>
          <p:cNvPr id="312" name="Google Shape;312;p6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Um fato patente domina todas as hipóteses: vemos matéria destituída de inteligência e vemos um princípio inteligente que independe da matéria. A origem e a conexão destas duas coisas nos são desconhecidas. Se promanam ou não de uma só fonte; se há pontos de contato entre ambas; se a inteligência tem existência própria, ou se é uma propriedade, um efeito; se é mesmo, conforme à opinião de alguns, uma emanação da Divindade, ignoramos.</a:t>
            </a:r>
            <a:endParaRPr i="1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6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L.E. Comentário de Kardec à q. 28</a:t>
            </a:r>
            <a:endParaRPr/>
          </a:p>
        </p:txBody>
      </p:sp>
      <p:sp>
        <p:nvSpPr>
          <p:cNvPr id="318" name="Google Shape;318;p6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Elas se nos mostram como distintas; daí o considerarmo-las formando os dois princípios constitutivos do Universo. Vemos, acima de tudo isso, uma inteligência que domina todas as outras, que as governa, que se distingue delas por atributos essenciais. A essa inteligência suprema é que chamamos Deus.</a:t>
            </a:r>
            <a:endParaRPr i="1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2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 que são espíritos?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6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L.E. q. 76 Que definição se pode dar dos Espíritos?</a:t>
            </a:r>
            <a:endParaRPr/>
          </a:p>
        </p:txBody>
      </p:sp>
      <p:sp>
        <p:nvSpPr>
          <p:cNvPr id="329" name="Google Shape;329;p6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/>
              <a:t>“Pode dizer-se que os Espíritos são os seres inteligentes da criação. Povoam o Universo, fora do mundo material.”</a:t>
            </a:r>
            <a:endParaRPr i="1"/>
          </a:p>
          <a:p>
            <a:pPr indent="0" lvl="0" marL="9144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Nota – A palavra Espírito é empregada aqui para designar as individualidades dos seres extracorpóreos e não mais o elemento inteligente do Universo.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64"/>
          <p:cNvSpPr txBox="1"/>
          <p:nvPr>
            <p:ph type="title"/>
          </p:nvPr>
        </p:nvSpPr>
        <p:spPr>
          <a:xfrm>
            <a:off x="311700" y="445025"/>
            <a:ext cx="8520600" cy="13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L.E q. 77 Os Espíritos são seres distintos da Divindade ou serão simples emanações ou porções desta e, por isto, denominados filhos de Deus?</a:t>
            </a:r>
            <a:endParaRPr/>
          </a:p>
        </p:txBody>
      </p:sp>
      <p:sp>
        <p:nvSpPr>
          <p:cNvPr id="335" name="Google Shape;335;p64"/>
          <p:cNvSpPr txBox="1"/>
          <p:nvPr>
            <p:ph idx="1" type="body"/>
          </p:nvPr>
        </p:nvSpPr>
        <p:spPr>
          <a:xfrm>
            <a:off x="311700" y="1455975"/>
            <a:ext cx="8520600" cy="311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“Meu Deus! São obra de Deus, exatamente como uma máquina o é do homem que a fabrica. Esta máquina é obra do homem, não é o próprio homem. Sabes que, quando faz alguma coisa bela, útil, o homem lhe chama sua filha, criação sua. Pois bem! O mesmo se dá com relação a Deus: somos seus filhos, pois que somos obra sua.”</a:t>
            </a:r>
            <a:endParaRPr i="1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65"/>
          <p:cNvSpPr txBox="1"/>
          <p:nvPr>
            <p:ph type="title"/>
          </p:nvPr>
        </p:nvSpPr>
        <p:spPr>
          <a:xfrm>
            <a:off x="311700" y="445025"/>
            <a:ext cx="8520600" cy="13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L.E. q. 79 </a:t>
            </a:r>
            <a:r>
              <a:rPr lang="pt-BR"/>
              <a:t>Pois que há dois elementos gerais no Universo: o elemento inteligente e o elemento material, poder-se-á dizer que os Espíritos são formados do elemento inteligente, como os corpos inertes o são do elemento material?</a:t>
            </a:r>
            <a:endParaRPr/>
          </a:p>
        </p:txBody>
      </p:sp>
      <p:sp>
        <p:nvSpPr>
          <p:cNvPr id="341" name="Google Shape;341;p65"/>
          <p:cNvSpPr txBox="1"/>
          <p:nvPr>
            <p:ph idx="1" type="body"/>
          </p:nvPr>
        </p:nvSpPr>
        <p:spPr>
          <a:xfrm>
            <a:off x="311700" y="1877775"/>
            <a:ext cx="8520600" cy="269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“Evidentemente. Os Espíritos são a individualização do princípio inteligente, como os corpos são a individualização do princípio material. A época e o modo por que essa formação se operou é que são desconhecidos.”</a:t>
            </a:r>
            <a:endParaRPr i="1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66"/>
          <p:cNvSpPr txBox="1"/>
          <p:nvPr>
            <p:ph type="title"/>
          </p:nvPr>
        </p:nvSpPr>
        <p:spPr>
          <a:xfrm>
            <a:off x="311700" y="445025"/>
            <a:ext cx="8520600" cy="92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L.E. q. 80 A criação dos Espíritos é permanente ou só se deu na origem dos tempos?</a:t>
            </a:r>
            <a:endParaRPr/>
          </a:p>
        </p:txBody>
      </p:sp>
      <p:sp>
        <p:nvSpPr>
          <p:cNvPr id="347" name="Google Shape;347;p66"/>
          <p:cNvSpPr txBox="1"/>
          <p:nvPr>
            <p:ph idx="1" type="body"/>
          </p:nvPr>
        </p:nvSpPr>
        <p:spPr>
          <a:xfrm>
            <a:off x="311700" y="1374325"/>
            <a:ext cx="8520600" cy="319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“É permanente. Quer dizer: Deus jamais deixou de criar.”</a:t>
            </a:r>
            <a:endParaRPr i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0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 que existe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no universo, afinal?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67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Por que existem espíritos?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68"/>
          <p:cNvSpPr txBox="1"/>
          <p:nvPr>
            <p:ph type="title"/>
          </p:nvPr>
        </p:nvSpPr>
        <p:spPr>
          <a:xfrm>
            <a:off x="311700" y="445025"/>
            <a:ext cx="8520600" cy="11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L.E. q. 18 Penetrará o homem um dia o mistério das coisas que lhe estão ocultas?</a:t>
            </a:r>
            <a:endParaRPr/>
          </a:p>
        </p:txBody>
      </p:sp>
      <p:sp>
        <p:nvSpPr>
          <p:cNvPr id="358" name="Google Shape;358;p68"/>
          <p:cNvSpPr txBox="1"/>
          <p:nvPr>
            <p:ph idx="1" type="body"/>
          </p:nvPr>
        </p:nvSpPr>
        <p:spPr>
          <a:xfrm>
            <a:off x="311700" y="1551125"/>
            <a:ext cx="8520600" cy="301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“O véu se levanta a seus olhos, à medida que ele se depura; mas, para compreender certas coisas, são-lhe precisas faculdades que ainda não possui.”</a:t>
            </a:r>
            <a:endParaRPr i="1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51312"/>
        </a:soli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63" name="Google Shape;363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4572000" cy="5488855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69"/>
          <p:cNvSpPr txBox="1"/>
          <p:nvPr/>
        </p:nvSpPr>
        <p:spPr>
          <a:xfrm>
            <a:off x="500063" y="571500"/>
            <a:ext cx="35718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7900" u="none" cap="none" strike="noStrike">
                <a:solidFill>
                  <a:srgbClr val="D4AF37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“</a:t>
            </a:r>
            <a:endParaRPr sz="1100"/>
          </a:p>
        </p:txBody>
      </p:sp>
      <p:pic>
        <p:nvPicPr>
          <p:cNvPr descr="image.png" id="365" name="Google Shape;365;p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69"/>
          <p:cNvSpPr txBox="1"/>
          <p:nvPr/>
        </p:nvSpPr>
        <p:spPr>
          <a:xfrm>
            <a:off x="500063" y="1057275"/>
            <a:ext cx="3571800" cy="11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500" u="none" cap="none" strike="noStrike">
                <a:solidFill>
                  <a:srgbClr val="F4EEE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Amarás o Senhor teu Deus de todo o teu coração, e de toda a tua alma, e de todo o teu pensamento. Este é o primeiro e grande mandamento.</a:t>
            </a:r>
            <a:endParaRPr sz="1100"/>
          </a:p>
        </p:txBody>
      </p:sp>
      <p:sp>
        <p:nvSpPr>
          <p:cNvPr id="367" name="Google Shape;367;p69"/>
          <p:cNvSpPr txBox="1"/>
          <p:nvPr/>
        </p:nvSpPr>
        <p:spPr>
          <a:xfrm>
            <a:off x="500063" y="2424410"/>
            <a:ext cx="3571800" cy="10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pt-BR" sz="1900" u="none" cap="none" strike="noStrike">
                <a:solidFill>
                  <a:srgbClr val="D4AF37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E o segundo, semelhante a este, é: Amarás o teu próximo como a ti mesmo.</a:t>
            </a:r>
            <a:endParaRPr sz="1100"/>
          </a:p>
        </p:txBody>
      </p:sp>
      <p:sp>
        <p:nvSpPr>
          <p:cNvPr id="368" name="Google Shape;368;p69"/>
          <p:cNvSpPr txBox="1"/>
          <p:nvPr/>
        </p:nvSpPr>
        <p:spPr>
          <a:xfrm>
            <a:off x="500063" y="3622997"/>
            <a:ext cx="3571800" cy="59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500" u="none" cap="none" strike="noStrike">
                <a:solidFill>
                  <a:srgbClr val="F4EEE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Destes dois mandamentos depende toda a lei e os profetas.</a:t>
            </a:r>
            <a:endParaRPr sz="1100"/>
          </a:p>
        </p:txBody>
      </p:sp>
      <p:sp>
        <p:nvSpPr>
          <p:cNvPr id="369" name="Google Shape;369;p69"/>
          <p:cNvSpPr txBox="1"/>
          <p:nvPr/>
        </p:nvSpPr>
        <p:spPr>
          <a:xfrm>
            <a:off x="500063" y="4753049"/>
            <a:ext cx="1364400" cy="16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00" u="none" cap="none" strike="noStrike">
                <a:solidFill>
                  <a:srgbClr val="A39B8B"/>
                </a:solidFill>
                <a:latin typeface="Lato"/>
                <a:ea typeface="Lato"/>
                <a:cs typeface="Lato"/>
                <a:sym typeface="Lato"/>
              </a:rPr>
              <a:t>MATEUS 22:37-40</a:t>
            </a:r>
            <a:endParaRPr sz="1100"/>
          </a:p>
        </p:txBody>
      </p:sp>
      <p:sp>
        <p:nvSpPr>
          <p:cNvPr id="370" name="Google Shape;370;p69"/>
          <p:cNvSpPr/>
          <p:nvPr/>
        </p:nvSpPr>
        <p:spPr>
          <a:xfrm>
            <a:off x="500063" y="4574456"/>
            <a:ext cx="1364400" cy="720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L.E. q. 27 Há então dois elementos gerais do Universo: a matéria e o espírito?</a:t>
            </a:r>
            <a:endParaRPr/>
          </a:p>
        </p:txBody>
      </p:sp>
      <p:sp>
        <p:nvSpPr>
          <p:cNvPr id="200" name="Google Shape;200;p4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“Sim e acima de tudo Deus, o Criador, o Pai de todas as coisas. Deus, espírito e matéria constituem o princípio de tudo o que existe, a trindade universal. Mas ao elemento material se tem que juntar o fluido universal, que desempenha o papel de intermediário entre o espírito e a matéria propriamente dita </a:t>
            </a:r>
            <a:r>
              <a:rPr lang="pt-BR"/>
              <a:t>[...]</a:t>
            </a:r>
            <a:r>
              <a:rPr i="1" lang="pt-BR"/>
              <a:t>”</a:t>
            </a:r>
            <a:endParaRPr i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2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Os elementos gerais do universo</a:t>
            </a:r>
            <a:endParaRPr/>
          </a:p>
        </p:txBody>
      </p:sp>
      <p:sp>
        <p:nvSpPr>
          <p:cNvPr id="206" name="Google Shape;206;p42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segundo a Doutrina Espírita</a:t>
            </a:r>
            <a:endParaRPr/>
          </a:p>
        </p:txBody>
      </p:sp>
      <p:sp>
        <p:nvSpPr>
          <p:cNvPr id="207" name="Google Shape;207;p42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b="1" lang="pt-BR"/>
              <a:t>Deus</a:t>
            </a:r>
            <a:r>
              <a:rPr lang="pt-BR"/>
              <a:t> (</a:t>
            </a:r>
            <a:r>
              <a:rPr lang="pt-BR"/>
              <a:t>O Princípio Criador)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b="1" lang="pt-BR"/>
              <a:t>Fluido Cósmico Universal</a:t>
            </a:r>
            <a:r>
              <a:rPr lang="pt-BR"/>
              <a:t> (Não consciente)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b="1" lang="pt-BR"/>
              <a:t>Princípio Inteligente </a:t>
            </a:r>
            <a:r>
              <a:rPr lang="pt-BR"/>
              <a:t>(consciente)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0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0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 que é Deus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 que é Deus?</a:t>
            </a:r>
            <a:endParaRPr/>
          </a:p>
        </p:txBody>
      </p:sp>
      <p:sp>
        <p:nvSpPr>
          <p:cNvPr id="218" name="Google Shape;218;p4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pt-BR"/>
              <a:t>Inteligência suprema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pt-BR"/>
              <a:t>Causa primária de todas as coisas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pt-BR"/>
              <a:t>Infinito em seus atributos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pt-BR"/>
              <a:t>Perfeito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pt-BR"/>
              <a:t>Único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pt-BR"/>
              <a:t>Eterno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5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Fluido Cósmico Universal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6"/>
          <p:cNvSpPr txBox="1"/>
          <p:nvPr>
            <p:ph type="title"/>
          </p:nvPr>
        </p:nvSpPr>
        <p:spPr>
          <a:xfrm>
            <a:off x="490250" y="526350"/>
            <a:ext cx="37143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Como entendemos a matéria?</a:t>
            </a:r>
            <a:endParaRPr/>
          </a:p>
        </p:txBody>
      </p:sp>
      <p:pic>
        <p:nvPicPr>
          <p:cNvPr id="229" name="Google Shape;22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3125" y="442913"/>
            <a:ext cx="4257675" cy="425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NECAL">
  <a:themeElements>
    <a:clrScheme name="Slate">
      <a:dk1>
        <a:srgbClr val="FFFFFF"/>
      </a:dk1>
      <a:lt1>
        <a:srgbClr val="37475A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FFFF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